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ink/ink1.xml" ContentType="application/inkml+xml"/>
  <Override PartName="/ppt/theme/themeOverride2.xml" ContentType="application/vnd.openxmlformats-officedocument.themeOverride+xml"/>
  <Override PartName="/ppt/ink/ink2.xml" ContentType="application/inkml+xml"/>
  <Override PartName="/ppt/theme/themeOverride3.xml" ContentType="application/vnd.openxmlformats-officedocument.themeOverride+xml"/>
  <Override PartName="/ppt/ink/ink3.xml" ContentType="application/inkml+xml"/>
  <Override PartName="/ppt/theme/themeOverride4.xml" ContentType="application/vnd.openxmlformats-officedocument.themeOverride+xml"/>
  <Override PartName="/ppt/ink/ink4.xml" ContentType="application/inkml+xml"/>
  <Override PartName="/ppt/theme/themeOverride5.xml" ContentType="application/vnd.openxmlformats-officedocument.themeOverride+xml"/>
  <Override PartName="/ppt/ink/ink5.xml" ContentType="application/inkml+xml"/>
  <Override PartName="/ppt/theme/themeOverride6.xml" ContentType="application/vnd.openxmlformats-officedocument.themeOverride+xml"/>
  <Override PartName="/ppt/ink/ink6.xml" ContentType="application/inkml+xml"/>
  <Override PartName="/ppt/theme/themeOverride7.xml" ContentType="application/vnd.openxmlformats-officedocument.themeOverride+xml"/>
  <Override PartName="/ppt/ink/ink7.xml" ContentType="application/inkml+xml"/>
  <Override PartName="/ppt/theme/themeOverride8.xml" ContentType="application/vnd.openxmlformats-officedocument.themeOverride+xml"/>
  <Override PartName="/ppt/ink/ink8.xml" ContentType="application/inkml+xml"/>
  <Override PartName="/ppt/theme/themeOverride9.xml" ContentType="application/vnd.openxmlformats-officedocument.themeOverride+xml"/>
  <Override PartName="/ppt/ink/ink9.xml" ContentType="application/inkml+xml"/>
  <Override PartName="/ppt/theme/themeOverride10.xml" ContentType="application/vnd.openxmlformats-officedocument.themeOverride+xml"/>
  <Override PartName="/ppt/ink/ink10.xml" ContentType="application/inkml+xml"/>
  <Override PartName="/ppt/theme/themeOverride11.xml" ContentType="application/vnd.openxmlformats-officedocument.themeOverride+xml"/>
  <Override PartName="/ppt/ink/ink11.xml" ContentType="application/inkml+xml"/>
  <Override PartName="/ppt/theme/themeOverride12.xml" ContentType="application/vnd.openxmlformats-officedocument.themeOverride+xml"/>
  <Override PartName="/ppt/ink/ink12.xml" ContentType="application/inkml+xml"/>
  <Override PartName="/ppt/theme/themeOverride13.xml" ContentType="application/vnd.openxmlformats-officedocument.themeOverride+xml"/>
  <Override PartName="/ppt/ink/ink13.xml" ContentType="application/inkml+xml"/>
  <Override PartName="/ppt/theme/themeOverride14.xml" ContentType="application/vnd.openxmlformats-officedocument.themeOverride+xml"/>
  <Override PartName="/ppt/ink/ink14.xml" ContentType="application/inkml+xml"/>
  <Override PartName="/ppt/theme/themeOverride15.xml" ContentType="application/vnd.openxmlformats-officedocument.themeOverride+xml"/>
  <Override PartName="/ppt/ink/ink15.xml" ContentType="application/inkml+xml"/>
  <Override PartName="/ppt/theme/themeOverride16.xml" ContentType="application/vnd.openxmlformats-officedocument.themeOverride+xml"/>
  <Override PartName="/ppt/ink/ink16.xml" ContentType="application/inkml+xml"/>
  <Override PartName="/ppt/theme/themeOverride17.xml" ContentType="application/vnd.openxmlformats-officedocument.themeOverride+xml"/>
  <Override PartName="/ppt/ink/ink1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2"/>
  </p:notesMasterIdLst>
  <p:handoutMasterIdLst>
    <p:handoutMasterId r:id="rId23"/>
  </p:handoutMasterIdLst>
  <p:sldIdLst>
    <p:sldId id="256" r:id="rId2"/>
    <p:sldId id="286" r:id="rId3"/>
    <p:sldId id="287" r:id="rId4"/>
    <p:sldId id="288" r:id="rId5"/>
    <p:sldId id="289" r:id="rId6"/>
    <p:sldId id="290" r:id="rId7"/>
    <p:sldId id="292" r:id="rId8"/>
    <p:sldId id="293" r:id="rId9"/>
    <p:sldId id="295" r:id="rId10"/>
    <p:sldId id="296" r:id="rId11"/>
    <p:sldId id="297" r:id="rId12"/>
    <p:sldId id="298" r:id="rId13"/>
    <p:sldId id="300" r:id="rId14"/>
    <p:sldId id="301" r:id="rId15"/>
    <p:sldId id="302" r:id="rId16"/>
    <p:sldId id="303" r:id="rId17"/>
    <p:sldId id="304" r:id="rId18"/>
    <p:sldId id="305" r:id="rId19"/>
    <p:sldId id="278"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63F3DF-FDC8-4396-85FF-2B7DC07D1BCF}" v="2" dt="2024-10-30T06:30:08.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833"/>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shu bujji" userId="85068691d6d0838b" providerId="LiveId" clId="{5F63F3DF-FDC8-4396-85FF-2B7DC07D1BCF}"/>
    <pc:docChg chg="undo custSel addSld delSld modSld">
      <pc:chgData name="varshu bujji" userId="85068691d6d0838b" providerId="LiveId" clId="{5F63F3DF-FDC8-4396-85FF-2B7DC07D1BCF}" dt="2024-10-30T06:32:16.634" v="125" actId="404"/>
      <pc:docMkLst>
        <pc:docMk/>
      </pc:docMkLst>
      <pc:sldChg chg="modSp mod">
        <pc:chgData name="varshu bujji" userId="85068691d6d0838b" providerId="LiveId" clId="{5F63F3DF-FDC8-4396-85FF-2B7DC07D1BCF}" dt="2024-10-30T06:32:16.634" v="125" actId="404"/>
        <pc:sldMkLst>
          <pc:docMk/>
          <pc:sldMk cId="2658680434" sldId="290"/>
        </pc:sldMkLst>
        <pc:spChg chg="mod">
          <ac:chgData name="varshu bujji" userId="85068691d6d0838b" providerId="LiveId" clId="{5F63F3DF-FDC8-4396-85FF-2B7DC07D1BCF}" dt="2024-10-30T06:32:16.634" v="125" actId="404"/>
          <ac:spMkLst>
            <pc:docMk/>
            <pc:sldMk cId="2658680434" sldId="290"/>
            <ac:spMk id="3" creationId="{DF857D25-A234-E4D9-CB35-89198F4F722D}"/>
          </ac:spMkLst>
        </pc:spChg>
      </pc:sldChg>
      <pc:sldChg chg="modSp mod">
        <pc:chgData name="varshu bujji" userId="85068691d6d0838b" providerId="LiveId" clId="{5F63F3DF-FDC8-4396-85FF-2B7DC07D1BCF}" dt="2024-10-30T06:30:08.403" v="89"/>
        <pc:sldMkLst>
          <pc:docMk/>
          <pc:sldMk cId="2181357174" sldId="304"/>
        </pc:sldMkLst>
        <pc:spChg chg="mod">
          <ac:chgData name="varshu bujji" userId="85068691d6d0838b" providerId="LiveId" clId="{5F63F3DF-FDC8-4396-85FF-2B7DC07D1BCF}" dt="2024-10-30T06:30:08.403" v="89"/>
          <ac:spMkLst>
            <pc:docMk/>
            <pc:sldMk cId="2181357174" sldId="304"/>
            <ac:spMk id="8" creationId="{CDDB64DD-8324-EB6A-1B9D-06C7E533C083}"/>
          </ac:spMkLst>
        </pc:spChg>
      </pc:sldChg>
      <pc:sldChg chg="add del">
        <pc:chgData name="varshu bujji" userId="85068691d6d0838b" providerId="LiveId" clId="{5F63F3DF-FDC8-4396-85FF-2B7DC07D1BCF}" dt="2024-10-30T06:25:29.009" v="3" actId="47"/>
        <pc:sldMkLst>
          <pc:docMk/>
          <pc:sldMk cId="1989150876" sldId="306"/>
        </pc:sldMkLst>
      </pc:sldChg>
      <pc:sldChg chg="new del">
        <pc:chgData name="varshu bujji" userId="85068691d6d0838b" providerId="LiveId" clId="{5F63F3DF-FDC8-4396-85FF-2B7DC07D1BCF}" dt="2024-10-30T06:25:27.049" v="2" actId="47"/>
        <pc:sldMkLst>
          <pc:docMk/>
          <pc:sldMk cId="114888320"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30-10-2024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5:08:48.970"/>
    </inkml:context>
    <inkml:brush xml:id="br0">
      <inkml:brushProperty name="width" value="0.05" units="cm"/>
      <inkml:brushProperty name="height" value="0.05" units="cm"/>
      <inkml:brushProperty name="color" value="#006666"/>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30-10-2024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1554477" y="6625241"/>
            <a:ext cx="5654039" cy="242596"/>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(Data Science)</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7208517" y="6625241"/>
            <a:ext cx="4545678" cy="23275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Title of Internship</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25241"/>
            <a:ext cx="1554476" cy="232759"/>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214G1A32XX</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customXml" Target="../ink/ink16.xml"/><Relationship Id="rId7" Type="http://schemas.openxmlformats.org/officeDocument/2006/relationships/hyperlink" Target="https://aicte-internship.eduskillsfoundation.org/" TargetMode="External"/><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7.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3861684" y="1789405"/>
            <a:ext cx="4314831" cy="9572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M.VEDHANATH REDDY</a:t>
            </a:r>
          </a:p>
          <a:p>
            <a:pPr>
              <a:spcBef>
                <a:spcPts val="300"/>
              </a:spcBef>
            </a:pPr>
            <a:r>
              <a:rPr lang="en-US" sz="1600" b="0" dirty="0"/>
              <a:t>Roll No. 224G1A32B0</a:t>
            </a:r>
          </a:p>
        </p:txBody>
      </p:sp>
      <p:sp>
        <p:nvSpPr>
          <p:cNvPr id="7" name="Subtitle 11"/>
          <p:cNvSpPr txBox="1">
            <a:spLocks/>
          </p:cNvSpPr>
          <p:nvPr/>
        </p:nvSpPr>
        <p:spPr>
          <a:xfrm>
            <a:off x="1514475" y="477630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(Data Science)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Samudram Mandal, Ananthapuramu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Google AI- ML Virtual </a:t>
            </a:r>
            <a:r>
              <a:rPr lang="en-IN"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Intership</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154" y="2674613"/>
            <a:ext cx="1843673" cy="1813411"/>
          </a:xfrm>
          <a:prstGeom prst="rect">
            <a:avLst/>
          </a:prstGeom>
        </p:spPr>
      </p:pic>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8152EE-AA7F-1FAB-0854-8278E5886894}"/>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70004E0-1FF4-3C59-277A-5C07856095C7}"/>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D70004E0-1FF4-3C59-277A-5C07856095C7}"/>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18E3D6E8-55FE-362C-6F08-2C8E74BC11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EF596038-D078-DF76-B2B0-5D4E84BAF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2A31F748-D261-AC55-2FD4-72F9D4643741}"/>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936CE62F-6D1E-9B94-DF82-38FC76EFFD67}"/>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FF12177E-366C-50D1-DDF1-6F52B449A4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11AF7390-E814-F359-0F05-53523B66DED2}"/>
              </a:ext>
            </a:extLst>
          </p:cNvPr>
          <p:cNvSpPr>
            <a:spLocks noGrp="1"/>
          </p:cNvSpPr>
          <p:nvPr>
            <p:ph type="title"/>
          </p:nvPr>
        </p:nvSpPr>
        <p:spPr/>
        <p:txBody>
          <a:bodyPr/>
          <a:lstStyle/>
          <a:p>
            <a:pPr marL="0" indent="0">
              <a:buNone/>
            </a:pPr>
            <a:r>
              <a:rPr lang="en-US" dirty="0"/>
              <a:t>                    Introduction to product image</a:t>
            </a:r>
          </a:p>
        </p:txBody>
      </p:sp>
      <p:sp>
        <p:nvSpPr>
          <p:cNvPr id="13" name="Content Placeholder 12">
            <a:extLst>
              <a:ext uri="{FF2B5EF4-FFF2-40B4-BE49-F238E27FC236}">
                <a16:creationId xmlns:a16="http://schemas.microsoft.com/office/drawing/2014/main" id="{02B88D39-3677-A038-C4AB-808054DA14D6}"/>
              </a:ext>
            </a:extLst>
          </p:cNvPr>
          <p:cNvSpPr>
            <a:spLocks noGrp="1"/>
          </p:cNvSpPr>
          <p:nvPr>
            <p:ph idx="1"/>
          </p:nvPr>
        </p:nvSpPr>
        <p:spPr/>
        <p:txBody>
          <a:bodyPr>
            <a:normAutofit/>
          </a:bodyPr>
          <a:lstStyle/>
          <a:p>
            <a:pPr marL="0" indent="0">
              <a:buNone/>
            </a:pPr>
            <a:r>
              <a:rPr lang="en-US" b="1" dirty="0"/>
              <a:t>INTRODUCTION TO PRODUCT IMAGE SEARCH </a:t>
            </a:r>
            <a:r>
              <a:rPr lang="en-US" dirty="0"/>
              <a:t>:</a:t>
            </a:r>
          </a:p>
          <a:p>
            <a:pPr marL="0" indent="0">
              <a:buNone/>
            </a:pPr>
            <a:r>
              <a:rPr lang="en-US" dirty="0"/>
              <a:t>A CNN, or Convolutional Neural Network, is a type of artificial intelligence, It is mainly used for analyzing</a:t>
            </a:r>
          </a:p>
          <a:p>
            <a:pPr marL="0" indent="0">
              <a:buNone/>
            </a:pPr>
            <a:r>
              <a:rPr lang="en-US" dirty="0"/>
              <a:t>images. It works by breaking the image into small pieces and looking for patterns. These patterns help it recognize</a:t>
            </a:r>
          </a:p>
          <a:p>
            <a:pPr marL="0" indent="0">
              <a:buNone/>
            </a:pPr>
            <a:r>
              <a:rPr lang="en-US" dirty="0"/>
              <a:t>things in the image, like edges or shapes.</a:t>
            </a:r>
          </a:p>
          <a:p>
            <a:pPr marL="0" indent="0">
              <a:buNone/>
            </a:pPr>
            <a:r>
              <a:rPr lang="en-US" dirty="0"/>
              <a:t>While Product Search is finding a specific product with a clear intention, Product Discovery is the journey where shoppers can also view other related items they may want.</a:t>
            </a:r>
          </a:p>
          <a:p>
            <a:pPr marL="0" indent="0">
              <a:buNone/>
            </a:pPr>
            <a:r>
              <a:rPr lang="en-US" dirty="0"/>
              <a:t>The main objective involves in product image search is image recognition which is also involved in </a:t>
            </a:r>
            <a:r>
              <a:rPr lang="en-US" dirty="0" err="1"/>
              <a:t>neuralnetworks</a:t>
            </a:r>
            <a:r>
              <a:rPr lang="en-US" dirty="0"/>
              <a:t> and deep learning.</a:t>
            </a:r>
          </a:p>
        </p:txBody>
      </p:sp>
    </p:spTree>
    <p:extLst>
      <p:ext uri="{BB962C8B-B14F-4D97-AF65-F5344CB8AC3E}">
        <p14:creationId xmlns:p14="http://schemas.microsoft.com/office/powerpoint/2010/main" val="263143871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19FC25-D838-2703-725F-01C94FA0C3D2}"/>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AA5B6-E57F-D6A5-D27B-104A45490F61}"/>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AD9AA5B6-E57F-D6A5-D27B-104A45490F61}"/>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2BDCD772-C5F9-6B25-C2D1-6AA3F75EA3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CDE36017-7F51-269C-1392-E3DEE055C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75E6E0B5-81C6-EA62-CE63-4AE37C7CD90D}"/>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4356BD96-E6E6-A66A-90B1-2B0D0D8B20D1}"/>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B91BBA34-1657-DB6F-2AC4-23FE290D7B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D1D39193-1D53-1AAB-9644-5C0D382680F5}"/>
              </a:ext>
            </a:extLst>
          </p:cNvPr>
          <p:cNvSpPr>
            <a:spLocks noGrp="1"/>
          </p:cNvSpPr>
          <p:nvPr>
            <p:ph type="title"/>
          </p:nvPr>
        </p:nvSpPr>
        <p:spPr/>
        <p:txBody>
          <a:bodyPr/>
          <a:lstStyle/>
          <a:p>
            <a:pPr marL="0" indent="0">
              <a:buNone/>
            </a:pPr>
            <a:r>
              <a:rPr lang="en-US" dirty="0"/>
              <a:t>                                 Continue…</a:t>
            </a:r>
          </a:p>
        </p:txBody>
      </p:sp>
      <p:sp>
        <p:nvSpPr>
          <p:cNvPr id="13" name="Content Placeholder 12">
            <a:extLst>
              <a:ext uri="{FF2B5EF4-FFF2-40B4-BE49-F238E27FC236}">
                <a16:creationId xmlns:a16="http://schemas.microsoft.com/office/drawing/2014/main" id="{27D856EA-C65B-548D-C178-765388FA4D6F}"/>
              </a:ext>
            </a:extLst>
          </p:cNvPr>
          <p:cNvSpPr>
            <a:spLocks noGrp="1"/>
          </p:cNvSpPr>
          <p:nvPr>
            <p:ph idx="1"/>
          </p:nvPr>
        </p:nvSpPr>
        <p:spPr/>
        <p:txBody>
          <a:bodyPr>
            <a:normAutofit/>
          </a:bodyPr>
          <a:lstStyle/>
          <a:p>
            <a:pPr marL="0" indent="0">
              <a:buNone/>
            </a:pPr>
            <a:r>
              <a:rPr lang="en-US" dirty="0"/>
              <a:t>Three steps to follow to train Image Recognition thoroughly</a:t>
            </a:r>
          </a:p>
          <a:p>
            <a:pPr marL="0" indent="0">
              <a:buNone/>
            </a:pPr>
            <a:r>
              <a:rPr lang="en-US" dirty="0"/>
              <a:t>Step 1: Preparation of the training dataset. ...</a:t>
            </a:r>
          </a:p>
          <a:p>
            <a:pPr marL="0" indent="0">
              <a:buNone/>
            </a:pPr>
            <a:r>
              <a:rPr lang="en-US" dirty="0"/>
              <a:t>Step 2: Preparation and understanding of how Convolutional Neural Network models work. ...</a:t>
            </a:r>
          </a:p>
          <a:p>
            <a:pPr marL="0" indent="0">
              <a:buNone/>
            </a:pPr>
            <a:r>
              <a:rPr lang="en-US" dirty="0"/>
              <a:t>Step 3:</a:t>
            </a:r>
            <a:r>
              <a:rPr lang="en-IN" b="0" dirty="0">
                <a:effectLst/>
              </a:rPr>
              <a:t> </a:t>
            </a:r>
            <a:r>
              <a:rPr lang="en-US" dirty="0"/>
              <a:t> Evaluation and validation of the training results of your system.</a:t>
            </a:r>
          </a:p>
          <a:p>
            <a:pPr marL="0" indent="0">
              <a:buNone/>
            </a:pPr>
            <a:r>
              <a:rPr lang="en-IN" b="0" dirty="0">
                <a:effectLst/>
              </a:rPr>
              <a:t> </a:t>
            </a:r>
            <a:endParaRPr lang="en-US" dirty="0"/>
          </a:p>
        </p:txBody>
      </p:sp>
      <p:pic>
        <p:nvPicPr>
          <p:cNvPr id="3" name="Picture 2">
            <a:extLst>
              <a:ext uri="{FF2B5EF4-FFF2-40B4-BE49-F238E27FC236}">
                <a16:creationId xmlns:a16="http://schemas.microsoft.com/office/drawing/2014/main" id="{39C16D09-8449-FF31-3FC7-6E9300C97F83}"/>
              </a:ext>
            </a:extLst>
          </p:cNvPr>
          <p:cNvPicPr>
            <a:picLocks noChangeAspect="1"/>
          </p:cNvPicPr>
          <p:nvPr/>
        </p:nvPicPr>
        <p:blipFill>
          <a:blip r:embed="rId7"/>
          <a:stretch>
            <a:fillRect/>
          </a:stretch>
        </p:blipFill>
        <p:spPr>
          <a:xfrm>
            <a:off x="2333064" y="3581400"/>
            <a:ext cx="7530354" cy="2859741"/>
          </a:xfrm>
          <a:prstGeom prst="rect">
            <a:avLst/>
          </a:prstGeom>
        </p:spPr>
      </p:pic>
    </p:spTree>
    <p:extLst>
      <p:ext uri="{BB962C8B-B14F-4D97-AF65-F5344CB8AC3E}">
        <p14:creationId xmlns:p14="http://schemas.microsoft.com/office/powerpoint/2010/main" val="314081746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1C2BAF-ABDF-126A-C246-B1CA67EA3FDB}"/>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75F4BC6-561E-043E-DAAF-22C89CCC3D0C}"/>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C75F4BC6-561E-043E-DAAF-22C89CCC3D0C}"/>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3AD5DC45-12FE-5306-B65C-8D01115F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9115C1AD-FE8A-6705-FCB3-D88CC781FC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E2547DFA-5D82-4010-9D2E-BBCECE510616}"/>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36707D81-D05D-22FA-B5A7-B68DD9E0558F}"/>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5D4FB3F4-2239-111F-4E73-8C31F81EF1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465CEA18-2D62-4798-B74F-50E89F464EE7}"/>
              </a:ext>
            </a:extLst>
          </p:cNvPr>
          <p:cNvSpPr>
            <a:spLocks noGrp="1"/>
          </p:cNvSpPr>
          <p:nvPr>
            <p:ph type="title"/>
          </p:nvPr>
        </p:nvSpPr>
        <p:spPr/>
        <p:txBody>
          <a:bodyPr/>
          <a:lstStyle/>
          <a:p>
            <a:pPr marL="0" indent="0">
              <a:buNone/>
            </a:pPr>
            <a:r>
              <a:rPr lang="en-US" dirty="0"/>
              <a:t>                           Image classification</a:t>
            </a:r>
          </a:p>
        </p:txBody>
      </p:sp>
      <p:sp>
        <p:nvSpPr>
          <p:cNvPr id="8" name="Content Placeholder 7">
            <a:extLst>
              <a:ext uri="{FF2B5EF4-FFF2-40B4-BE49-F238E27FC236}">
                <a16:creationId xmlns:a16="http://schemas.microsoft.com/office/drawing/2014/main" id="{71D5DF22-1376-18D7-A735-D17D4F4E8FBF}"/>
              </a:ext>
            </a:extLst>
          </p:cNvPr>
          <p:cNvSpPr>
            <a:spLocks noGrp="1"/>
          </p:cNvSpPr>
          <p:nvPr>
            <p:ph idx="1"/>
          </p:nvPr>
        </p:nvSpPr>
        <p:spPr/>
        <p:txBody>
          <a:bodyPr>
            <a:normAutofit/>
          </a:bodyPr>
          <a:lstStyle/>
          <a:p>
            <a:pPr marL="0" indent="0" algn="just">
              <a:lnSpc>
                <a:spcPts val="4060"/>
              </a:lnSpc>
              <a:buNone/>
            </a:pPr>
            <a:r>
              <a:rPr lang="en-US" sz="1800" dirty="0">
                <a:ea typeface="Montserrat" panose="00000500000000000000"/>
                <a:sym typeface="Montserrat" panose="00000500000000000000"/>
              </a:rPr>
              <a:t>Here's how image classification works, step-by-step:</a:t>
            </a:r>
          </a:p>
          <a:p>
            <a:pPr marL="0" indent="0" algn="just">
              <a:lnSpc>
                <a:spcPts val="4060"/>
              </a:lnSpc>
              <a:buNone/>
            </a:pPr>
            <a:r>
              <a:rPr lang="en-US" sz="1800" dirty="0">
                <a:ea typeface="Montserrat" panose="00000500000000000000"/>
                <a:sym typeface="Montserrat" panose="00000500000000000000"/>
              </a:rPr>
              <a:t>Pre-processing: prepping your data. ...</a:t>
            </a:r>
          </a:p>
          <a:p>
            <a:pPr marL="0" indent="0" algn="just">
              <a:lnSpc>
                <a:spcPts val="4060"/>
              </a:lnSpc>
              <a:buNone/>
            </a:pPr>
            <a:r>
              <a:rPr lang="en-US" sz="1800" dirty="0">
                <a:ea typeface="Montserrat" panose="00000500000000000000"/>
                <a:sym typeface="Montserrat" panose="00000500000000000000"/>
              </a:rPr>
              <a:t>Object detection: locating objects within the image set. ...</a:t>
            </a:r>
          </a:p>
          <a:p>
            <a:pPr marL="0" indent="0" algn="just">
              <a:lnSpc>
                <a:spcPts val="4060"/>
              </a:lnSpc>
              <a:buNone/>
            </a:pPr>
            <a:r>
              <a:rPr lang="en-US" sz="1800" dirty="0">
                <a:ea typeface="Montserrat" panose="00000500000000000000"/>
                <a:sym typeface="Montserrat" panose="00000500000000000000"/>
              </a:rPr>
              <a:t>Object recognition and training: labeling located images. ...</a:t>
            </a:r>
          </a:p>
          <a:p>
            <a:pPr marL="0" indent="0" algn="just">
              <a:lnSpc>
                <a:spcPts val="4060"/>
              </a:lnSpc>
              <a:buNone/>
            </a:pPr>
            <a:r>
              <a:rPr lang="en-US" sz="1800" dirty="0">
                <a:ea typeface="Montserrat" panose="00000500000000000000"/>
                <a:sym typeface="Montserrat" panose="00000500000000000000"/>
              </a:rPr>
              <a:t>Object classification: your model is ready to classify your images...</a:t>
            </a:r>
          </a:p>
          <a:p>
            <a:pPr marL="0" indent="0" algn="just">
              <a:lnSpc>
                <a:spcPts val="4060"/>
              </a:lnSpc>
              <a:buNone/>
            </a:pPr>
            <a:r>
              <a:rPr lang="en-US" sz="1800" dirty="0">
                <a:ea typeface="Montserrat" panose="00000500000000000000"/>
                <a:sym typeface="Montserrat" panose="00000500000000000000"/>
              </a:rPr>
              <a:t>Connecting to an AI workflow</a:t>
            </a:r>
          </a:p>
          <a:p>
            <a:pPr marL="0" indent="0" algn="just">
              <a:lnSpc>
                <a:spcPts val="4060"/>
              </a:lnSpc>
              <a:buNone/>
            </a:pPr>
            <a:endParaRPr lang="en-US" sz="2900" dirty="0">
              <a:solidFill>
                <a:srgbClr val="FFFFFF"/>
              </a:solidFill>
              <a:ea typeface="Montserrat" panose="00000500000000000000"/>
              <a:sym typeface="Montserrat" panose="00000500000000000000"/>
            </a:endParaRPr>
          </a:p>
        </p:txBody>
      </p:sp>
      <p:pic>
        <p:nvPicPr>
          <p:cNvPr id="12" name="Picture 11">
            <a:extLst>
              <a:ext uri="{FF2B5EF4-FFF2-40B4-BE49-F238E27FC236}">
                <a16:creationId xmlns:a16="http://schemas.microsoft.com/office/drawing/2014/main" id="{84D7E4D1-8071-59EC-E564-D4F43690ED58}"/>
              </a:ext>
            </a:extLst>
          </p:cNvPr>
          <p:cNvPicPr>
            <a:picLocks noChangeAspect="1"/>
          </p:cNvPicPr>
          <p:nvPr/>
        </p:nvPicPr>
        <p:blipFill>
          <a:blip r:embed="rId7"/>
          <a:stretch>
            <a:fillRect/>
          </a:stretch>
        </p:blipFill>
        <p:spPr>
          <a:xfrm>
            <a:off x="6488204" y="1097279"/>
            <a:ext cx="5398995" cy="4685747"/>
          </a:xfrm>
          <a:prstGeom prst="rect">
            <a:avLst/>
          </a:prstGeom>
        </p:spPr>
      </p:pic>
    </p:spTree>
    <p:extLst>
      <p:ext uri="{BB962C8B-B14F-4D97-AF65-F5344CB8AC3E}">
        <p14:creationId xmlns:p14="http://schemas.microsoft.com/office/powerpoint/2010/main" val="1432528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B15E1-6358-5CD5-5322-0EE5C96949FC}"/>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65F2F27-6AE9-6379-5254-969BB39AFF70}"/>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865F2F27-6AE9-6379-5254-969BB39AFF70}"/>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23D56451-D4A7-EABB-D98E-48E427C8D6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ECADDDC2-44A0-E701-3AB8-448834CA9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3617597A-609B-FF2D-E421-7D54CAD3AEF7}"/>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12903867-9900-82DC-68F1-242BDD74FE54}"/>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627574E7-EEDA-B60B-CB1E-E5E932DF77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AAEF2D78-41E3-FC4F-9FD4-F63F09C06CBA}"/>
              </a:ext>
            </a:extLst>
          </p:cNvPr>
          <p:cNvSpPr>
            <a:spLocks noGrp="1"/>
          </p:cNvSpPr>
          <p:nvPr>
            <p:ph type="title"/>
          </p:nvPr>
        </p:nvSpPr>
        <p:spPr/>
        <p:txBody>
          <a:bodyPr/>
          <a:lstStyle/>
          <a:p>
            <a:pPr marL="0" indent="0">
              <a:buNone/>
            </a:pPr>
            <a:r>
              <a:rPr lang="en-US"/>
              <a:t>                    Image classification continue…</a:t>
            </a:r>
            <a:endParaRPr lang="en-US" dirty="0"/>
          </a:p>
        </p:txBody>
      </p:sp>
      <p:sp>
        <p:nvSpPr>
          <p:cNvPr id="8" name="Content Placeholder 7">
            <a:extLst>
              <a:ext uri="{FF2B5EF4-FFF2-40B4-BE49-F238E27FC236}">
                <a16:creationId xmlns:a16="http://schemas.microsoft.com/office/drawing/2014/main" id="{B4A1679B-AA4E-EA54-2DFA-1C07ADD28EE0}"/>
              </a:ext>
            </a:extLst>
          </p:cNvPr>
          <p:cNvSpPr>
            <a:spLocks noGrp="1"/>
          </p:cNvSpPr>
          <p:nvPr>
            <p:ph idx="1"/>
          </p:nvPr>
        </p:nvSpPr>
        <p:spPr/>
        <p:txBody>
          <a:bodyPr/>
          <a:lstStyle/>
          <a:p>
            <a:pPr marL="0" indent="0">
              <a:buNone/>
            </a:pPr>
            <a:r>
              <a:rPr lang="en-US" dirty="0"/>
              <a:t>Image classification is the task of categorizing images into one or multiple predefined classes. </a:t>
            </a:r>
          </a:p>
          <a:p>
            <a:pPr marL="0" indent="0">
              <a:buNone/>
            </a:pPr>
            <a:r>
              <a:rPr lang="en-US" dirty="0"/>
              <a:t>Depending on the interaction between the analyst and the computer during classification, there are two methods of classification: supervised and unsupervised. They both can be either object-based or pixel-based. </a:t>
            </a:r>
          </a:p>
          <a:p>
            <a:pPr marL="0" indent="0">
              <a:buNone/>
            </a:pPr>
            <a:r>
              <a:rPr lang="en-US" dirty="0"/>
              <a:t>Image classification, at its very core, is the task of assigning a label to an image from a predefined set of categories. Practically, this means that our task is to analyze an input image and return a label that categorizes the image. The label is always from a predefined set of possible categories.</a:t>
            </a:r>
          </a:p>
          <a:p>
            <a:pPr marL="0" indent="0">
              <a:buNone/>
            </a:pPr>
            <a:endParaRPr lang="en-US" dirty="0"/>
          </a:p>
        </p:txBody>
      </p:sp>
    </p:spTree>
    <p:extLst>
      <p:ext uri="{BB962C8B-B14F-4D97-AF65-F5344CB8AC3E}">
        <p14:creationId xmlns:p14="http://schemas.microsoft.com/office/powerpoint/2010/main" val="45239869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E1130F-8B65-14C3-FC40-25BA8F51AF1C}"/>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45BDCD8-DF58-C32E-18D9-D691F2F32EC5}"/>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F45BDCD8-DF58-C32E-18D9-D691F2F32EC5}"/>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65F19DE3-46A1-3714-5F94-C0161BE8B4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9440FE62-C285-9A71-3445-35A82F425A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4D9B093A-2529-F985-D731-DEBF79FC68F1}"/>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B955EFED-7372-CDCE-AD55-623491EB475B}"/>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E4DD9511-F145-0683-83EC-30CCA4DF3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1A6125A8-7F91-10CD-09D9-A0E934F3EF14}"/>
              </a:ext>
            </a:extLst>
          </p:cNvPr>
          <p:cNvSpPr>
            <a:spLocks noGrp="1"/>
          </p:cNvSpPr>
          <p:nvPr>
            <p:ph type="title"/>
          </p:nvPr>
        </p:nvSpPr>
        <p:spPr/>
        <p:txBody>
          <a:bodyPr/>
          <a:lstStyle/>
          <a:p>
            <a:pPr marL="0" indent="0">
              <a:buNone/>
            </a:pPr>
            <a:r>
              <a:rPr lang="en-US"/>
              <a:t>                    Image classification continue…</a:t>
            </a:r>
            <a:endParaRPr lang="en-US" dirty="0"/>
          </a:p>
        </p:txBody>
      </p:sp>
      <p:pic>
        <p:nvPicPr>
          <p:cNvPr id="3" name="Picture 2">
            <a:extLst>
              <a:ext uri="{FF2B5EF4-FFF2-40B4-BE49-F238E27FC236}">
                <a16:creationId xmlns:a16="http://schemas.microsoft.com/office/drawing/2014/main" id="{89A9E430-BD07-845F-8F9D-D15086331703}"/>
              </a:ext>
            </a:extLst>
          </p:cNvPr>
          <p:cNvPicPr>
            <a:picLocks noChangeAspect="1"/>
          </p:cNvPicPr>
          <p:nvPr/>
        </p:nvPicPr>
        <p:blipFill>
          <a:blip r:embed="rId7"/>
          <a:stretch>
            <a:fillRect/>
          </a:stretch>
        </p:blipFill>
        <p:spPr>
          <a:xfrm>
            <a:off x="2536435" y="1654377"/>
            <a:ext cx="6814330" cy="4280763"/>
          </a:xfrm>
          <a:prstGeom prst="rect">
            <a:avLst/>
          </a:prstGeom>
        </p:spPr>
      </p:pic>
    </p:spTree>
    <p:extLst>
      <p:ext uri="{BB962C8B-B14F-4D97-AF65-F5344CB8AC3E}">
        <p14:creationId xmlns:p14="http://schemas.microsoft.com/office/powerpoint/2010/main" val="203677308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048D0-97C1-0605-C16A-E3F4D9A5DCC1}"/>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E8E8DCD-570D-9AEC-07A1-7E0F5F80B074}"/>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AE8E8DCD-570D-9AEC-07A1-7E0F5F80B074}"/>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0706F47E-5F56-9B20-A699-3F5BD5EF0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B351B111-FE53-7BF9-E678-5E62040435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15C72D09-CEA5-3593-3870-420C594406D2}"/>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D4F40477-FFCD-D70C-CE75-6C96F9103D4A}"/>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0835D31C-3032-6616-2860-282C0E475F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8AC1243B-98C0-0E0B-D366-E65B591AC85F}"/>
              </a:ext>
            </a:extLst>
          </p:cNvPr>
          <p:cNvSpPr>
            <a:spLocks noGrp="1"/>
          </p:cNvSpPr>
          <p:nvPr>
            <p:ph type="title"/>
          </p:nvPr>
        </p:nvSpPr>
        <p:spPr/>
        <p:txBody>
          <a:bodyPr/>
          <a:lstStyle/>
          <a:p>
            <a:pPr marL="0" indent="0">
              <a:buNone/>
            </a:pPr>
            <a:r>
              <a:rPr lang="en-US" dirty="0"/>
              <a:t>                             AI-ML use cases</a:t>
            </a:r>
          </a:p>
        </p:txBody>
      </p:sp>
      <p:sp>
        <p:nvSpPr>
          <p:cNvPr id="8" name="Content Placeholder 7">
            <a:extLst>
              <a:ext uri="{FF2B5EF4-FFF2-40B4-BE49-F238E27FC236}">
                <a16:creationId xmlns:a16="http://schemas.microsoft.com/office/drawing/2014/main" id="{77BE997A-3588-6238-BC3C-13321013502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230D7BF4-60FC-10EE-E4D5-6B4CC6CC852D}"/>
              </a:ext>
            </a:extLst>
          </p:cNvPr>
          <p:cNvPicPr>
            <a:picLocks noChangeAspect="1"/>
          </p:cNvPicPr>
          <p:nvPr/>
        </p:nvPicPr>
        <p:blipFill>
          <a:blip r:embed="rId7"/>
          <a:stretch>
            <a:fillRect/>
          </a:stretch>
        </p:blipFill>
        <p:spPr>
          <a:xfrm>
            <a:off x="213360" y="1097279"/>
            <a:ext cx="5934412" cy="5151566"/>
          </a:xfrm>
          <a:prstGeom prst="rect">
            <a:avLst/>
          </a:prstGeom>
        </p:spPr>
      </p:pic>
      <p:pic>
        <p:nvPicPr>
          <p:cNvPr id="7" name="Picture 6">
            <a:extLst>
              <a:ext uri="{FF2B5EF4-FFF2-40B4-BE49-F238E27FC236}">
                <a16:creationId xmlns:a16="http://schemas.microsoft.com/office/drawing/2014/main" id="{717DBF12-9F6F-364A-8A33-9F2E4F2CD645}"/>
              </a:ext>
            </a:extLst>
          </p:cNvPr>
          <p:cNvPicPr>
            <a:picLocks noChangeAspect="1"/>
          </p:cNvPicPr>
          <p:nvPr/>
        </p:nvPicPr>
        <p:blipFill>
          <a:blip r:embed="rId8"/>
          <a:stretch>
            <a:fillRect/>
          </a:stretch>
        </p:blipFill>
        <p:spPr>
          <a:xfrm>
            <a:off x="6095998" y="1097279"/>
            <a:ext cx="5934412" cy="4853045"/>
          </a:xfrm>
          <a:prstGeom prst="rect">
            <a:avLst/>
          </a:prstGeom>
        </p:spPr>
      </p:pic>
    </p:spTree>
    <p:extLst>
      <p:ext uri="{BB962C8B-B14F-4D97-AF65-F5344CB8AC3E}">
        <p14:creationId xmlns:p14="http://schemas.microsoft.com/office/powerpoint/2010/main" val="171139108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6AF144-8B0B-5DC7-6421-293E3B168465}"/>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DA25258-4C36-5336-9E3F-147E2C1EAB64}"/>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CDA25258-4C36-5336-9E3F-147E2C1EAB64}"/>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84417998-212C-4B21-D5A3-00A25F2EF3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A259F8FF-EE86-2B77-379D-15B8D579C6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8ED96CB9-7B9A-4872-DD39-15653AB8E224}"/>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8332C5AF-AF0A-33C7-3BF1-BA1F2560B844}"/>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41B23B75-117F-6750-DA99-08BA164558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a:extLst>
              <a:ext uri="{FF2B5EF4-FFF2-40B4-BE49-F238E27FC236}">
                <a16:creationId xmlns:a16="http://schemas.microsoft.com/office/drawing/2014/main" id="{7012BCFC-32C4-58B7-A040-61F5EDC8A69C}"/>
              </a:ext>
            </a:extLst>
          </p:cNvPr>
          <p:cNvSpPr>
            <a:spLocks noGrp="1"/>
          </p:cNvSpPr>
          <p:nvPr>
            <p:ph idx="1"/>
          </p:nvPr>
        </p:nvSpPr>
        <p:spPr>
          <a:xfrm>
            <a:off x="199505" y="947651"/>
            <a:ext cx="11779135" cy="5544588"/>
          </a:xfrm>
        </p:spPr>
        <p:txBody>
          <a:bodyPr>
            <a:normAutofit/>
          </a:bodyPr>
          <a:lstStyle/>
          <a:p>
            <a:pPr marL="337185" lvl="1" indent="0" algn="just">
              <a:lnSpc>
                <a:spcPts val="4370"/>
              </a:lnSpc>
              <a:buNone/>
            </a:pPr>
            <a:r>
              <a:rPr lang="en-US" sz="3200" b="1" dirty="0"/>
              <a:t>Conclusion:</a:t>
            </a:r>
          </a:p>
          <a:p>
            <a:pPr marL="337185" lvl="1" indent="0" algn="just">
              <a:lnSpc>
                <a:spcPts val="4370"/>
              </a:lnSpc>
              <a:buNone/>
            </a:pPr>
            <a:endParaRPr lang="en-US" dirty="0"/>
          </a:p>
        </p:txBody>
      </p:sp>
      <p:sp>
        <p:nvSpPr>
          <p:cNvPr id="6" name="Title 5">
            <a:extLst>
              <a:ext uri="{FF2B5EF4-FFF2-40B4-BE49-F238E27FC236}">
                <a16:creationId xmlns:a16="http://schemas.microsoft.com/office/drawing/2014/main" id="{A7DB67C1-370E-E932-D4C7-B7383DCA987E}"/>
              </a:ext>
            </a:extLst>
          </p:cNvPr>
          <p:cNvSpPr>
            <a:spLocks noGrp="1"/>
          </p:cNvSpPr>
          <p:nvPr>
            <p:ph type="title"/>
          </p:nvPr>
        </p:nvSpPr>
        <p:spPr/>
        <p:txBody>
          <a:bodyPr/>
          <a:lstStyle/>
          <a:p>
            <a:r>
              <a:rPr lang="en-IN" dirty="0"/>
              <a:t>                                 Conclusion</a:t>
            </a:r>
          </a:p>
        </p:txBody>
      </p:sp>
      <p:sp>
        <p:nvSpPr>
          <p:cNvPr id="11" name="TextBox 10">
            <a:extLst>
              <a:ext uri="{FF2B5EF4-FFF2-40B4-BE49-F238E27FC236}">
                <a16:creationId xmlns:a16="http://schemas.microsoft.com/office/drawing/2014/main" id="{8903A494-6338-913D-EF29-73C8318CBC4B}"/>
              </a:ext>
            </a:extLst>
          </p:cNvPr>
          <p:cNvSpPr txBox="1"/>
          <p:nvPr/>
        </p:nvSpPr>
        <p:spPr>
          <a:xfrm>
            <a:off x="558053" y="1596241"/>
            <a:ext cx="11564471" cy="310854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Finally we can say that the Artificial Intelligence (AI-ML) is the intelligence of machines and the branch of Computer Science that aims to create it. AI where an intelligent agent is a system that perceives it's environment and takes actions that maximize the chances of it’s success.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AI-ML is like giving a computer or a robot a brain that not only computes but also ‘thinks’.</a:t>
            </a:r>
          </a:p>
        </p:txBody>
      </p:sp>
    </p:spTree>
    <p:extLst>
      <p:ext uri="{BB962C8B-B14F-4D97-AF65-F5344CB8AC3E}">
        <p14:creationId xmlns:p14="http://schemas.microsoft.com/office/powerpoint/2010/main" val="211282015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30BB8E-51F7-7F4F-5270-EA3637F46DB7}"/>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B23907B-5623-6713-201F-C1D4C1104862}"/>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DB23907B-5623-6713-201F-C1D4C1104862}"/>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064CB606-5060-3911-3A68-C3765C5D27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967FD8E1-AE81-0068-14BE-288FF42CA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93C53913-19EA-7C25-6320-735187CE4217}"/>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4E01ECB7-1F7B-7C0F-782F-40866C6909A3}"/>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FA67BABD-DE49-8FDF-914A-DA84EB2FA9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a:extLst>
              <a:ext uri="{FF2B5EF4-FFF2-40B4-BE49-F238E27FC236}">
                <a16:creationId xmlns:a16="http://schemas.microsoft.com/office/drawing/2014/main" id="{CDDB64DD-8324-EB6A-1B9D-06C7E533C083}"/>
              </a:ext>
            </a:extLst>
          </p:cNvPr>
          <p:cNvSpPr>
            <a:spLocks noGrp="1"/>
          </p:cNvSpPr>
          <p:nvPr>
            <p:ph idx="1"/>
          </p:nvPr>
        </p:nvSpPr>
        <p:spPr>
          <a:xfrm>
            <a:off x="199505" y="947651"/>
            <a:ext cx="11779135" cy="5544588"/>
          </a:xfrm>
        </p:spPr>
        <p:txBody>
          <a:bodyPr>
            <a:normAutofit/>
          </a:bodyPr>
          <a:lstStyle/>
          <a:p>
            <a:pPr marL="0" indent="0">
              <a:lnSpc>
                <a:spcPts val="4370"/>
              </a:lnSpc>
              <a:buNone/>
            </a:pPr>
            <a:r>
              <a:rPr lang="en-IN" altLang="en-US" sz="3200" dirty="0">
                <a:latin typeface="Britannic Bold" panose="020B0903060703020204" charset="0"/>
                <a:ea typeface="RQND Pro Condensed" panose="00000500000000000000"/>
                <a:cs typeface="Britannic Bold" panose="020B0903060703020204" charset="0"/>
                <a:sym typeface="RQND Pro Condensed" panose="00000500000000000000"/>
              </a:rPr>
              <a:t>R</a:t>
            </a:r>
            <a:r>
              <a:rPr lang="en-US" altLang="en-US" sz="3200" dirty="0" err="1">
                <a:latin typeface="Britannic Bold" panose="020B0903060703020204" charset="0"/>
                <a:ea typeface="RQND Pro Condensed" panose="00000500000000000000"/>
                <a:cs typeface="Britannic Bold" panose="020B0903060703020204" charset="0"/>
                <a:sym typeface="RQND Pro Condensed" panose="00000500000000000000"/>
              </a:rPr>
              <a:t>eference</a:t>
            </a:r>
            <a:r>
              <a:rPr lang="en-US" altLang="en-US" sz="3200" dirty="0">
                <a:latin typeface="Britannic Bold" panose="020B0903060703020204" charset="0"/>
                <a:ea typeface="RQND Pro Condensed" panose="00000500000000000000"/>
                <a:cs typeface="Britannic Bold" panose="020B0903060703020204" charset="0"/>
                <a:sym typeface="RQND Pro Condensed" panose="00000500000000000000"/>
              </a:rPr>
              <a:t>:</a:t>
            </a:r>
            <a:endParaRPr lang="en-US" sz="3200" dirty="0">
              <a:latin typeface="Montserrat" panose="00000500000000000000"/>
              <a:ea typeface="Montserrat" panose="00000500000000000000"/>
              <a:cs typeface="Montserrat" panose="00000500000000000000"/>
              <a:sym typeface="Montserrat" panose="00000500000000000000"/>
            </a:endParaRPr>
          </a:p>
          <a:p>
            <a:pPr algn="just">
              <a:lnSpc>
                <a:spcPts val="4370"/>
              </a:lnSpc>
            </a:pPr>
            <a:endParaRPr lang="en-US" sz="3200" dirty="0">
              <a:latin typeface="Montserrat" panose="00000500000000000000"/>
              <a:ea typeface="Montserrat" panose="00000500000000000000"/>
              <a:cs typeface="Montserrat" panose="00000500000000000000"/>
              <a:sym typeface="Montserrat" panose="00000500000000000000"/>
            </a:endParaRPr>
          </a:p>
          <a:p>
            <a:pPr algn="just">
              <a:lnSpc>
                <a:spcPts val="4370"/>
              </a:lnSpc>
            </a:pPr>
            <a:r>
              <a:rPr lang="en-US" sz="3200" dirty="0">
                <a:latin typeface="Montserrat" panose="00000500000000000000"/>
                <a:ea typeface="Montserrat" panose="00000500000000000000"/>
                <a:cs typeface="Montserrat" panose="00000500000000000000"/>
                <a:sym typeface="Montserrat" panose="00000500000000000000"/>
                <a:hlinkClick r:id="rId7"/>
              </a:rPr>
              <a:t>https://aicte-internship.eduskillsfoundation.org/</a:t>
            </a:r>
            <a:endParaRPr lang="en-US" sz="3200" dirty="0">
              <a:latin typeface="Montserrat" panose="00000500000000000000"/>
              <a:ea typeface="Montserrat" panose="00000500000000000000"/>
              <a:cs typeface="Montserrat" panose="00000500000000000000"/>
              <a:sym typeface="Montserrat" panose="00000500000000000000"/>
            </a:endParaRPr>
          </a:p>
          <a:p>
            <a:pPr marL="0" indent="0" algn="just">
              <a:lnSpc>
                <a:spcPts val="4370"/>
              </a:lnSpc>
              <a:buNone/>
            </a:pPr>
            <a:endParaRPr lang="en-US" sz="3200" b="1" dirty="0"/>
          </a:p>
          <a:p>
            <a:pPr marL="337185" lvl="1" indent="0" algn="just">
              <a:lnSpc>
                <a:spcPts val="4370"/>
              </a:lnSpc>
              <a:buNone/>
            </a:pPr>
            <a:endParaRPr lang="en-US" dirty="0"/>
          </a:p>
        </p:txBody>
      </p:sp>
      <p:sp>
        <p:nvSpPr>
          <p:cNvPr id="6" name="Title 5">
            <a:extLst>
              <a:ext uri="{FF2B5EF4-FFF2-40B4-BE49-F238E27FC236}">
                <a16:creationId xmlns:a16="http://schemas.microsoft.com/office/drawing/2014/main" id="{E244F6EB-9714-4B54-A8E7-2EE3348A48F3}"/>
              </a:ext>
            </a:extLst>
          </p:cNvPr>
          <p:cNvSpPr>
            <a:spLocks noGrp="1"/>
          </p:cNvSpPr>
          <p:nvPr>
            <p:ph type="title"/>
          </p:nvPr>
        </p:nvSpPr>
        <p:spPr/>
        <p:txBody>
          <a:bodyPr/>
          <a:lstStyle/>
          <a:p>
            <a:r>
              <a:rPr lang="en-IN" dirty="0"/>
              <a:t>                                 Reference</a:t>
            </a:r>
          </a:p>
        </p:txBody>
      </p:sp>
    </p:spTree>
    <p:extLst>
      <p:ext uri="{BB962C8B-B14F-4D97-AF65-F5344CB8AC3E}">
        <p14:creationId xmlns:p14="http://schemas.microsoft.com/office/powerpoint/2010/main" val="218135717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F17225-BFDA-4E56-E5C0-F710960B7292}"/>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A5BEF8-6146-30D3-0D17-8742DBB5D3C8}"/>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70A5BEF8-6146-30D3-0D17-8742DBB5D3C8}"/>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F36B6900-7B1B-E6F0-67B0-A9FD9A6E56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6D4F1CA3-354D-485D-15B0-6B0B1DF32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2369437A-9461-8786-0529-1BB38B3EB463}"/>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EA23FAE4-2C69-DF47-4DBB-8246DC00E03B}"/>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401EA317-1F29-4CFB-42F7-BE72F6BD1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a:extLst>
              <a:ext uri="{FF2B5EF4-FFF2-40B4-BE49-F238E27FC236}">
                <a16:creationId xmlns:a16="http://schemas.microsoft.com/office/drawing/2014/main" id="{E6C08E41-89D1-2539-24D2-A351764B00B9}"/>
              </a:ext>
            </a:extLst>
          </p:cNvPr>
          <p:cNvSpPr>
            <a:spLocks noGrp="1"/>
          </p:cNvSpPr>
          <p:nvPr>
            <p:ph idx="1"/>
          </p:nvPr>
        </p:nvSpPr>
        <p:spPr>
          <a:xfrm>
            <a:off x="199505" y="947651"/>
            <a:ext cx="11779135" cy="5544588"/>
          </a:xfrm>
        </p:spPr>
        <p:txBody>
          <a:bodyPr>
            <a:normAutofit/>
          </a:bodyPr>
          <a:lstStyle/>
          <a:p>
            <a:pPr marL="337185" lvl="1" indent="0" algn="just">
              <a:lnSpc>
                <a:spcPts val="4370"/>
              </a:lnSpc>
              <a:buNone/>
            </a:pPr>
            <a:r>
              <a:rPr lang="en-US" sz="3200" b="1" dirty="0"/>
              <a:t>Internship certificate:</a:t>
            </a:r>
          </a:p>
          <a:p>
            <a:pPr marL="337185" lvl="1" indent="0" algn="just">
              <a:lnSpc>
                <a:spcPts val="4370"/>
              </a:lnSpc>
              <a:buNone/>
            </a:pPr>
            <a:endParaRPr lang="en-US" dirty="0"/>
          </a:p>
        </p:txBody>
      </p:sp>
      <p:sp>
        <p:nvSpPr>
          <p:cNvPr id="6" name="Title 5">
            <a:extLst>
              <a:ext uri="{FF2B5EF4-FFF2-40B4-BE49-F238E27FC236}">
                <a16:creationId xmlns:a16="http://schemas.microsoft.com/office/drawing/2014/main" id="{A67DF0B7-D005-55FA-9F8E-D0D6BB319904}"/>
              </a:ext>
            </a:extLst>
          </p:cNvPr>
          <p:cNvSpPr>
            <a:spLocks noGrp="1"/>
          </p:cNvSpPr>
          <p:nvPr>
            <p:ph type="title"/>
          </p:nvPr>
        </p:nvSpPr>
        <p:spPr/>
        <p:txBody>
          <a:bodyPr/>
          <a:lstStyle/>
          <a:p>
            <a:r>
              <a:rPr lang="en-IN" dirty="0"/>
              <a:t>                           Internship certificate</a:t>
            </a:r>
          </a:p>
        </p:txBody>
      </p:sp>
      <p:pic>
        <p:nvPicPr>
          <p:cNvPr id="11" name="Picture 10">
            <a:extLst>
              <a:ext uri="{FF2B5EF4-FFF2-40B4-BE49-F238E27FC236}">
                <a16:creationId xmlns:a16="http://schemas.microsoft.com/office/drawing/2014/main" id="{0A7DEA54-B41C-7E16-9031-31ADD7D0B0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0179" y="1536752"/>
            <a:ext cx="4376687" cy="5088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146803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463" y="2204721"/>
            <a:ext cx="6920484"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Any Queries?</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blue square with white lines&#10;&#10;Description automatically generated with medium confidence">
            <a:extLst>
              <a:ext uri="{FF2B5EF4-FFF2-40B4-BE49-F238E27FC236}">
                <a16:creationId xmlns:a16="http://schemas.microsoft.com/office/drawing/2014/main" id="{2FAB9535-B183-D2CC-2EC2-7A39A8D00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394" y="0"/>
            <a:ext cx="5270500" cy="228600"/>
          </a:xfrm>
          <a:prstGeom prst="rect">
            <a:avLst/>
          </a:prstGeom>
        </p:spPr>
      </p:pic>
      <p:pic>
        <p:nvPicPr>
          <p:cNvPr id="6" name="Picture 5" descr="A close up of a red surface&#10;&#10;Description automatically generated">
            <a:extLst>
              <a:ext uri="{FF2B5EF4-FFF2-40B4-BE49-F238E27FC236}">
                <a16:creationId xmlns:a16="http://schemas.microsoft.com/office/drawing/2014/main" id="{0A12C4B9-EDAC-80B1-4DD7-21621264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436"/>
            <a:ext cx="1518699" cy="234563"/>
          </a:xfrm>
          <a:prstGeom prst="rect">
            <a:avLst/>
          </a:prstGeom>
        </p:spPr>
      </p:pic>
      <p:sp>
        <p:nvSpPr>
          <p:cNvPr id="3" name="TextBox 2">
            <a:extLst>
              <a:ext uri="{FF2B5EF4-FFF2-40B4-BE49-F238E27FC236}">
                <a16:creationId xmlns:a16="http://schemas.microsoft.com/office/drawing/2014/main" id="{7816E0A5-8AD8-C7F9-4AC2-91219064F648}"/>
              </a:ext>
            </a:extLst>
          </p:cNvPr>
          <p:cNvSpPr txBox="1"/>
          <p:nvPr/>
        </p:nvSpPr>
        <p:spPr>
          <a:xfrm>
            <a:off x="59168" y="6553509"/>
            <a:ext cx="1475668" cy="646331"/>
          </a:xfrm>
          <a:prstGeom prst="rect">
            <a:avLst/>
          </a:prstGeom>
          <a:noFill/>
        </p:spPr>
        <p:txBody>
          <a:bodyPr wrap="square" rtlCol="0">
            <a:spAutoFit/>
          </a:bodyPr>
          <a:lstStyle/>
          <a:p>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224G1A3279</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448C5B5-5AA0-380E-C4F0-116160298D3E}"/>
              </a:ext>
            </a:extLst>
          </p:cNvPr>
          <p:cNvSpPr txBox="1"/>
          <p:nvPr/>
        </p:nvSpPr>
        <p:spPr>
          <a:xfrm>
            <a:off x="4125953" y="-78056"/>
            <a:ext cx="6556917" cy="646331"/>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Google </a:t>
            </a:r>
            <a:r>
              <a:rPr lang="en-US" b="1" i="1" dirty="0" err="1">
                <a:solidFill>
                  <a:schemeClr val="bg1"/>
                </a:solidFill>
                <a:latin typeface="Times New Roman" panose="02020603050405020304" pitchFamily="18" charset="0"/>
                <a:cs typeface="Times New Roman" panose="02020603050405020304" pitchFamily="18" charset="0"/>
              </a:rPr>
              <a:t>Andriod</a:t>
            </a:r>
            <a:r>
              <a:rPr lang="en-US" b="1" i="1" dirty="0">
                <a:solidFill>
                  <a:schemeClr val="bg1"/>
                </a:solidFill>
                <a:latin typeface="Times New Roman" panose="02020603050405020304" pitchFamily="18" charset="0"/>
                <a:cs typeface="Times New Roman" panose="02020603050405020304" pitchFamily="18" charset="0"/>
              </a:rPr>
              <a:t>  Developer Virtual Internship</a:t>
            </a:r>
          </a:p>
          <a:p>
            <a:endParaRPr lang="en-US" dirty="0"/>
          </a:p>
        </p:txBody>
      </p:sp>
    </p:spTree>
    <p:extLst>
      <p:ext uri="{BB962C8B-B14F-4D97-AF65-F5344CB8AC3E}">
        <p14:creationId xmlns:p14="http://schemas.microsoft.com/office/powerpoint/2010/main" val="5351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a:xfrm>
            <a:off x="100414" y="1081623"/>
            <a:ext cx="11779135" cy="5383571"/>
          </a:xfrm>
        </p:spPr>
        <p:txBody>
          <a:bodyPr>
            <a:noAutofit/>
          </a:bodyPr>
          <a:lstStyle/>
          <a:p>
            <a:pPr marL="457200" marR="44450" lvl="0" indent="0" algn="just" rtl="0">
              <a:lnSpc>
                <a:spcPct val="100000"/>
              </a:lnSpc>
              <a:spcBef>
                <a:spcPts val="0"/>
              </a:spcBef>
              <a:spcAft>
                <a:spcPts val="0"/>
              </a:spcAft>
              <a:buNone/>
            </a:pPr>
            <a:r>
              <a:rPr lang="fr-FR" sz="3200" kern="100" dirty="0">
                <a:solidFill>
                  <a:srgbClr val="000000"/>
                </a:solidFill>
                <a:effectLst/>
                <a:latin typeface="Times New Roman" panose="02020603050405020304" pitchFamily="18" charset="0"/>
                <a:ea typeface="Times New Roman" panose="02020603050405020304" pitchFamily="18" charset="0"/>
              </a:rPr>
              <a:t>Introduction</a:t>
            </a:r>
          </a:p>
          <a:p>
            <a:pPr marL="457200" marR="44450" lvl="0" indent="0" algn="just" rtl="0">
              <a:lnSpc>
                <a:spcPct val="100000"/>
              </a:lnSpc>
              <a:spcBef>
                <a:spcPts val="0"/>
              </a:spcBef>
              <a:spcAft>
                <a:spcPts val="0"/>
              </a:spcAft>
              <a:buNone/>
            </a:pPr>
            <a:endParaRPr lang="fr-FR" sz="3200" kern="100" dirty="0">
              <a:solidFill>
                <a:srgbClr val="000000"/>
              </a:solidFill>
              <a:effectLst/>
              <a:latin typeface="Times New Roman" panose="02020603050405020304" pitchFamily="18" charset="0"/>
              <a:ea typeface="Times New Roman" panose="02020603050405020304" pitchFamily="18" charset="0"/>
            </a:endParaRPr>
          </a:p>
          <a:p>
            <a:pPr marL="457200" marR="44450" lvl="0" indent="0" algn="just" rtl="0">
              <a:lnSpc>
                <a:spcPct val="100000"/>
              </a:lnSpc>
              <a:spcBef>
                <a:spcPts val="0"/>
              </a:spcBef>
              <a:spcAft>
                <a:spcPts val="0"/>
              </a:spcAft>
              <a:buNone/>
            </a:pPr>
            <a:r>
              <a:rPr lang="fr-FR" sz="3200" kern="100" dirty="0">
                <a:solidFill>
                  <a:srgbClr val="000000"/>
                </a:solidFill>
                <a:effectLst/>
                <a:latin typeface="Times New Roman" panose="02020603050405020304" pitchFamily="18" charset="0"/>
                <a:ea typeface="Times New Roman" panose="02020603050405020304" pitchFamily="18" charset="0"/>
              </a:rPr>
              <a:t>Modules</a:t>
            </a:r>
          </a:p>
          <a:p>
            <a:pPr marL="457200" marR="44450" lvl="0" indent="0" algn="just" rtl="0">
              <a:lnSpc>
                <a:spcPct val="100000"/>
              </a:lnSpc>
              <a:spcBef>
                <a:spcPts val="0"/>
              </a:spcBef>
              <a:spcAft>
                <a:spcPts val="0"/>
              </a:spcAft>
              <a:buNone/>
            </a:pPr>
            <a:endParaRPr lang="fr-FR" sz="3200" kern="100" dirty="0">
              <a:solidFill>
                <a:srgbClr val="000000"/>
              </a:solidFill>
              <a:effectLst/>
              <a:latin typeface="Times New Roman" panose="02020603050405020304" pitchFamily="18" charset="0"/>
              <a:ea typeface="Times New Roman" panose="02020603050405020304" pitchFamily="18" charset="0"/>
            </a:endParaRPr>
          </a:p>
          <a:p>
            <a:pPr marL="457200" marR="44450" lvl="0" indent="0" algn="just" rtl="0">
              <a:lnSpc>
                <a:spcPct val="100000"/>
              </a:lnSpc>
              <a:spcBef>
                <a:spcPts val="0"/>
              </a:spcBef>
              <a:spcAft>
                <a:spcPts val="0"/>
              </a:spcAft>
              <a:buNone/>
            </a:pPr>
            <a:r>
              <a:rPr lang="fr-FR" sz="3200" kern="100" dirty="0">
                <a:solidFill>
                  <a:srgbClr val="000000"/>
                </a:solidFill>
                <a:effectLst/>
                <a:latin typeface="Times New Roman" panose="02020603050405020304" pitchFamily="18" charset="0"/>
                <a:ea typeface="Times New Roman" panose="02020603050405020304" pitchFamily="18" charset="0"/>
              </a:rPr>
              <a:t>Modules </a:t>
            </a:r>
            <a:r>
              <a:rPr lang="fr-FR" sz="3200" kern="100" dirty="0" err="1">
                <a:solidFill>
                  <a:srgbClr val="000000"/>
                </a:solidFill>
                <a:effectLst/>
                <a:latin typeface="Times New Roman" panose="02020603050405020304" pitchFamily="18" charset="0"/>
                <a:ea typeface="Times New Roman" panose="02020603050405020304" pitchFamily="18" charset="0"/>
              </a:rPr>
              <a:t>explanation</a:t>
            </a:r>
            <a:endParaRPr lang="fr-FR" sz="3200" kern="100" dirty="0">
              <a:solidFill>
                <a:srgbClr val="000000"/>
              </a:solidFill>
              <a:effectLst/>
              <a:latin typeface="Times New Roman" panose="02020603050405020304" pitchFamily="18" charset="0"/>
              <a:ea typeface="Times New Roman" panose="02020603050405020304" pitchFamily="18" charset="0"/>
            </a:endParaRPr>
          </a:p>
          <a:p>
            <a:pPr marL="457200" marR="44450" lvl="0" indent="0" algn="just" rtl="0">
              <a:lnSpc>
                <a:spcPct val="100000"/>
              </a:lnSpc>
              <a:spcBef>
                <a:spcPts val="0"/>
              </a:spcBef>
              <a:spcAft>
                <a:spcPts val="0"/>
              </a:spcAft>
              <a:buNone/>
            </a:pPr>
            <a:endParaRPr lang="fr-FR" sz="3200" kern="100" dirty="0">
              <a:solidFill>
                <a:srgbClr val="000000"/>
              </a:solidFill>
              <a:effectLst/>
              <a:latin typeface="Times New Roman" panose="02020603050405020304" pitchFamily="18" charset="0"/>
              <a:ea typeface="Times New Roman" panose="02020603050405020304" pitchFamily="18" charset="0"/>
            </a:endParaRPr>
          </a:p>
          <a:p>
            <a:pPr marL="457200" marR="44450" lvl="0" indent="0" algn="just" rtl="0">
              <a:lnSpc>
                <a:spcPct val="100000"/>
              </a:lnSpc>
              <a:spcBef>
                <a:spcPts val="0"/>
              </a:spcBef>
              <a:spcAft>
                <a:spcPts val="0"/>
              </a:spcAft>
              <a:buNone/>
            </a:pPr>
            <a:r>
              <a:rPr lang="fr-FR" sz="3200" kern="100" dirty="0">
                <a:solidFill>
                  <a:srgbClr val="000000"/>
                </a:solidFill>
                <a:effectLst/>
                <a:latin typeface="Times New Roman" panose="02020603050405020304" pitchFamily="18" charset="0"/>
                <a:ea typeface="Times New Roman" panose="02020603050405020304" pitchFamily="18" charset="0"/>
              </a:rPr>
              <a:t>Conclusion</a:t>
            </a:r>
            <a:r>
              <a:rPr lang="en-IN" sz="3200" kern="100" dirty="0">
                <a:solidFill>
                  <a:srgbClr val="000000"/>
                </a:solidFill>
                <a:effectLst/>
                <a:latin typeface="Times New Roman" panose="02020603050405020304" pitchFamily="18" charset="0"/>
                <a:ea typeface="Times New Roman" panose="02020603050405020304" pitchFamily="18" charset="0"/>
              </a:rPr>
              <a:t>                                                                                                                  </a:t>
            </a:r>
            <a:endParaRPr lang="en-IN" sz="3200" spc="-5"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1CFF5B2-D79D-9498-B5D5-8C787AA99BDA}"/>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A1CFF5B2-D79D-9498-B5D5-8C787AA99BDA}"/>
                  </a:ext>
                </a:extLst>
              </p:cNvPr>
              <p:cNvPicPr/>
              <p:nvPr/>
            </p:nvPicPr>
            <p:blipFill>
              <a:blip r:embed="rId6"/>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F702A3FB-D4D7-B4FF-25F7-22B36771FB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6F6E6AD9-F38E-F5F3-7A9C-BF5C99AAB2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F9562887-A290-3333-4692-1DFA8B27EA46}"/>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80511B53-9431-082A-ACA6-7E0A81C8A895}"/>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8" name="Title 7">
            <a:extLst>
              <a:ext uri="{FF2B5EF4-FFF2-40B4-BE49-F238E27FC236}">
                <a16:creationId xmlns:a16="http://schemas.microsoft.com/office/drawing/2014/main" id="{82F4C1B9-08FB-61C8-CD55-80702274C637}"/>
              </a:ext>
            </a:extLst>
          </p:cNvPr>
          <p:cNvSpPr>
            <a:spLocks noGrp="1"/>
          </p:cNvSpPr>
          <p:nvPr>
            <p:ph type="title"/>
          </p:nvPr>
        </p:nvSpPr>
        <p:spPr/>
        <p:txBody>
          <a:bodyPr/>
          <a:lstStyle/>
          <a:p>
            <a:r>
              <a:rPr lang="en-IN" dirty="0"/>
              <a:t>                                   Contents</a:t>
            </a:r>
          </a:p>
        </p:txBody>
      </p:sp>
      <p:sp>
        <p:nvSpPr>
          <p:cNvPr id="10" name="Flowchart: Connector 9">
            <a:extLst>
              <a:ext uri="{FF2B5EF4-FFF2-40B4-BE49-F238E27FC236}">
                <a16:creationId xmlns:a16="http://schemas.microsoft.com/office/drawing/2014/main" id="{81BCADCC-B717-CA90-B9F8-B20DBB692492}"/>
              </a:ext>
            </a:extLst>
          </p:cNvPr>
          <p:cNvSpPr/>
          <p:nvPr/>
        </p:nvSpPr>
        <p:spPr>
          <a:xfrm>
            <a:off x="312451" y="1340232"/>
            <a:ext cx="181233" cy="205945"/>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5CE8BA19-6703-6B9A-127C-341CBAA246F0}"/>
              </a:ext>
            </a:extLst>
          </p:cNvPr>
          <p:cNvSpPr/>
          <p:nvPr/>
        </p:nvSpPr>
        <p:spPr>
          <a:xfrm>
            <a:off x="312450" y="2230156"/>
            <a:ext cx="181233" cy="205945"/>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3ABFE651-8B7A-6601-D1D8-B268743708BE}"/>
              </a:ext>
            </a:extLst>
          </p:cNvPr>
          <p:cNvSpPr/>
          <p:nvPr/>
        </p:nvSpPr>
        <p:spPr>
          <a:xfrm>
            <a:off x="312450" y="4236113"/>
            <a:ext cx="181233" cy="205945"/>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67ADFB9C-2AE5-5892-5ADB-FE28B2083C2D}"/>
              </a:ext>
            </a:extLst>
          </p:cNvPr>
          <p:cNvSpPr/>
          <p:nvPr/>
        </p:nvSpPr>
        <p:spPr>
          <a:xfrm>
            <a:off x="312450" y="3201214"/>
            <a:ext cx="181233" cy="205945"/>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109703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blue square with white lines&#10;&#10;Description automatically generated with medium confidence">
            <a:extLst>
              <a:ext uri="{FF2B5EF4-FFF2-40B4-BE49-F238E27FC236}">
                <a16:creationId xmlns:a16="http://schemas.microsoft.com/office/drawing/2014/main" id="{066ACEB3-5676-FC6B-1E0A-5DD392869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50" y="0"/>
            <a:ext cx="5270500" cy="228600"/>
          </a:xfrm>
          <a:prstGeom prst="rect">
            <a:avLst/>
          </a:prstGeom>
        </p:spPr>
      </p:pic>
      <p:pic>
        <p:nvPicPr>
          <p:cNvPr id="6" name="Picture 5" descr="A close up of a red surface&#10;&#10;Description automatically generated">
            <a:extLst>
              <a:ext uri="{FF2B5EF4-FFF2-40B4-BE49-F238E27FC236}">
                <a16:creationId xmlns:a16="http://schemas.microsoft.com/office/drawing/2014/main" id="{298A5AC3-C92F-F09E-D866-C47DA0AC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55242"/>
            <a:ext cx="1534602" cy="202757"/>
          </a:xfrm>
          <a:prstGeom prst="rect">
            <a:avLst/>
          </a:prstGeom>
        </p:spPr>
      </p:pic>
      <p:sp>
        <p:nvSpPr>
          <p:cNvPr id="3" name="TextBox 2">
            <a:extLst>
              <a:ext uri="{FF2B5EF4-FFF2-40B4-BE49-F238E27FC236}">
                <a16:creationId xmlns:a16="http://schemas.microsoft.com/office/drawing/2014/main" id="{F5621EFF-CDBC-2F5B-BB87-84EA4D349930}"/>
              </a:ext>
            </a:extLst>
          </p:cNvPr>
          <p:cNvSpPr txBox="1"/>
          <p:nvPr/>
        </p:nvSpPr>
        <p:spPr>
          <a:xfrm>
            <a:off x="59167" y="6556784"/>
            <a:ext cx="1470056" cy="646331"/>
          </a:xfrm>
          <a:prstGeom prst="rect">
            <a:avLst/>
          </a:prstGeom>
          <a:noFill/>
        </p:spPr>
        <p:txBody>
          <a:bodyPr wrap="square" rtlCol="0">
            <a:spAutoFit/>
          </a:bodyPr>
          <a:lstStyle/>
          <a:p>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224G1A3279</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6AE03486-7FBB-EDE8-5472-C9C3810F3724}"/>
              </a:ext>
            </a:extLst>
          </p:cNvPr>
          <p:cNvSpPr txBox="1"/>
          <p:nvPr/>
        </p:nvSpPr>
        <p:spPr>
          <a:xfrm>
            <a:off x="3033126" y="-78056"/>
            <a:ext cx="5620215" cy="646331"/>
          </a:xfrm>
          <a:prstGeom prst="rect">
            <a:avLst/>
          </a:prstGeom>
          <a:noFill/>
        </p:spPr>
        <p:txBody>
          <a:bodyPr wrap="square" rtlCol="0">
            <a:spAutoFit/>
          </a:bodyPr>
          <a:lstStyle/>
          <a:p>
            <a:pPr algn="ctr"/>
            <a:r>
              <a:rPr lang="en-US" b="1" i="1" dirty="0">
                <a:solidFill>
                  <a:schemeClr val="bg1"/>
                </a:solidFill>
                <a:latin typeface="Times New Roman" panose="02020603050405020304" pitchFamily="18" charset="0"/>
                <a:cs typeface="Times New Roman" panose="02020603050405020304" pitchFamily="18" charset="0"/>
              </a:rPr>
              <a:t>Google </a:t>
            </a:r>
            <a:r>
              <a:rPr lang="en-US" b="1" i="1" dirty="0" err="1">
                <a:solidFill>
                  <a:schemeClr val="bg1"/>
                </a:solidFill>
                <a:latin typeface="Times New Roman" panose="02020603050405020304" pitchFamily="18" charset="0"/>
                <a:cs typeface="Times New Roman" panose="02020603050405020304" pitchFamily="18" charset="0"/>
              </a:rPr>
              <a:t>Andriod</a:t>
            </a:r>
            <a:r>
              <a:rPr lang="en-US" b="1" i="1" dirty="0">
                <a:solidFill>
                  <a:schemeClr val="bg1"/>
                </a:solidFill>
                <a:latin typeface="Times New Roman" panose="02020603050405020304" pitchFamily="18" charset="0"/>
                <a:cs typeface="Times New Roman" panose="02020603050405020304" pitchFamily="18" charset="0"/>
              </a:rPr>
              <a:t> Developer Virtual Internship</a:t>
            </a:r>
          </a:p>
          <a:p>
            <a:endParaRPr lang="en-US" dirty="0"/>
          </a:p>
        </p:txBody>
      </p:sp>
    </p:spTree>
    <p:extLst>
      <p:ext uri="{BB962C8B-B14F-4D97-AF65-F5344CB8AC3E}">
        <p14:creationId xmlns:p14="http://schemas.microsoft.com/office/powerpoint/2010/main" val="233517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209BB1-0B66-E314-FD9C-2A17F1CA2F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11009C-F55D-A4B9-5E69-AF05AF6C7BDF}"/>
              </a:ext>
            </a:extLst>
          </p:cNvPr>
          <p:cNvSpPr>
            <a:spLocks noGrp="1"/>
          </p:cNvSpPr>
          <p:nvPr>
            <p:ph idx="1"/>
          </p:nvPr>
        </p:nvSpPr>
        <p:spPr>
          <a:xfrm>
            <a:off x="100414" y="1081623"/>
            <a:ext cx="11779135" cy="5383571"/>
          </a:xfrm>
        </p:spPr>
        <p:txBody>
          <a:bodyPr>
            <a:noAutofit/>
          </a:bodyPr>
          <a:lstStyle/>
          <a:p>
            <a:pPr marL="457200" marR="44450" lvl="0" indent="0" algn="just" rtl="0">
              <a:lnSpc>
                <a:spcPct val="100000"/>
              </a:lnSpc>
              <a:spcBef>
                <a:spcPts val="0"/>
              </a:spcBef>
              <a:spcAft>
                <a:spcPts val="0"/>
              </a:spcAft>
              <a:buNone/>
            </a:pPr>
            <a:r>
              <a:rPr lang="en-US" sz="3200" spc="-5" dirty="0"/>
              <a:t>WHAT IS AI-ML ???</a:t>
            </a:r>
          </a:p>
          <a:p>
            <a:pPr marL="457200" marR="44450" lvl="0" indent="0" algn="just" rtl="0">
              <a:lnSpc>
                <a:spcPct val="100000"/>
              </a:lnSpc>
              <a:spcBef>
                <a:spcPts val="0"/>
              </a:spcBef>
              <a:spcAft>
                <a:spcPts val="0"/>
              </a:spcAft>
              <a:buNone/>
            </a:pPr>
            <a:r>
              <a:rPr lang="en-US" sz="3200" spc="-5" dirty="0"/>
              <a:t>The word Artificial Intelligence comprises of two words "Artificial" and "Intelligence". Artificial refers to something which is made by humans or non-natural thing and Intelligence means the ability to understand or think.AI is the study of how to train the computers so that computers can do things which at present human</a:t>
            </a:r>
          </a:p>
          <a:p>
            <a:pPr marL="457200" marR="44450" lvl="0" indent="0" algn="just" rtl="0">
              <a:lnSpc>
                <a:spcPct val="100000"/>
              </a:lnSpc>
              <a:spcBef>
                <a:spcPts val="0"/>
              </a:spcBef>
              <a:spcAft>
                <a:spcPts val="0"/>
              </a:spcAft>
              <a:buNone/>
            </a:pPr>
            <a:r>
              <a:rPr lang="en-US" sz="3200" spc="-5" dirty="0"/>
              <a:t>can do better.</a:t>
            </a:r>
          </a:p>
          <a:p>
            <a:pPr marL="457200" marR="44450" lvl="0" indent="0" algn="just" rtl="0">
              <a:lnSpc>
                <a:spcPct val="100000"/>
              </a:lnSpc>
              <a:spcBef>
                <a:spcPts val="0"/>
              </a:spcBef>
              <a:spcAft>
                <a:spcPts val="0"/>
              </a:spcAft>
              <a:buNone/>
            </a:pPr>
            <a:endParaRPr lang="en-US" sz="3200" spc="-5" dirty="0"/>
          </a:p>
          <a:p>
            <a:pPr marL="457200" marR="44450" lvl="0" indent="0" algn="just" rtl="0">
              <a:lnSpc>
                <a:spcPct val="100000"/>
              </a:lnSpc>
              <a:spcBef>
                <a:spcPts val="0"/>
              </a:spcBef>
              <a:spcAft>
                <a:spcPts val="0"/>
              </a:spcAft>
              <a:buNone/>
            </a:pPr>
            <a:endParaRPr lang="en-IN" sz="3200" spc="-5"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C3AD533-0F33-0416-B2DC-D08D532A92B4}"/>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EC3AD533-0F33-0416-B2DC-D08D532A92B4}"/>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0F087420-6747-7DB4-F947-594D62238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B602F2C9-960F-DB3D-8017-FADE8F69A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05A1F52B-3E43-BB35-2DB4-1A388B799DE7}"/>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6FB19E6C-5124-E0F8-CB1A-F5A9FD79221B}"/>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7" name="Title 6">
            <a:extLst>
              <a:ext uri="{FF2B5EF4-FFF2-40B4-BE49-F238E27FC236}">
                <a16:creationId xmlns:a16="http://schemas.microsoft.com/office/drawing/2014/main" id="{95D4642E-1F27-1D17-DDBD-EEB6C510B754}"/>
              </a:ext>
            </a:extLst>
          </p:cNvPr>
          <p:cNvSpPr>
            <a:spLocks noGrp="1"/>
          </p:cNvSpPr>
          <p:nvPr>
            <p:ph type="title"/>
          </p:nvPr>
        </p:nvSpPr>
        <p:spPr/>
        <p:txBody>
          <a:bodyPr/>
          <a:lstStyle/>
          <a:p>
            <a:r>
              <a:rPr lang="en-IN" dirty="0"/>
              <a:t>                               Introduction</a:t>
            </a:r>
          </a:p>
        </p:txBody>
      </p:sp>
      <p:pic>
        <p:nvPicPr>
          <p:cNvPr id="9" name="Picture 8">
            <a:extLst>
              <a:ext uri="{FF2B5EF4-FFF2-40B4-BE49-F238E27FC236}">
                <a16:creationId xmlns:a16="http://schemas.microsoft.com/office/drawing/2014/main" id="{930E8E94-9A6F-E0A5-EF32-76D8BBEE2E11}"/>
              </a:ext>
            </a:extLst>
          </p:cNvPr>
          <p:cNvPicPr>
            <a:picLocks noChangeAspect="1"/>
          </p:cNvPicPr>
          <p:nvPr/>
        </p:nvPicPr>
        <p:blipFill>
          <a:blip r:embed="rId7"/>
          <a:stretch>
            <a:fillRect/>
          </a:stretch>
        </p:blipFill>
        <p:spPr>
          <a:xfrm>
            <a:off x="3706731" y="4242485"/>
            <a:ext cx="4992611" cy="2222709"/>
          </a:xfrm>
          <a:prstGeom prst="rect">
            <a:avLst/>
          </a:prstGeom>
        </p:spPr>
      </p:pic>
    </p:spTree>
    <p:extLst>
      <p:ext uri="{BB962C8B-B14F-4D97-AF65-F5344CB8AC3E}">
        <p14:creationId xmlns:p14="http://schemas.microsoft.com/office/powerpoint/2010/main" val="272093102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5F72B9-9DAE-0F45-5D5C-7CD46C0B91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B62AF8-7AB3-BA42-06D6-CAB6DF2F5D6C}"/>
              </a:ext>
            </a:extLst>
          </p:cNvPr>
          <p:cNvSpPr>
            <a:spLocks noGrp="1"/>
          </p:cNvSpPr>
          <p:nvPr>
            <p:ph idx="1"/>
          </p:nvPr>
        </p:nvSpPr>
        <p:spPr>
          <a:xfrm>
            <a:off x="100414" y="1081623"/>
            <a:ext cx="11779135" cy="5383571"/>
          </a:xfrm>
        </p:spPr>
        <p:txBody>
          <a:bodyPr>
            <a:noAutofit/>
          </a:bodyPr>
          <a:lstStyle/>
          <a:p>
            <a:pPr marL="457200" marR="44450" lvl="0" indent="0" algn="just" rtl="0">
              <a:lnSpc>
                <a:spcPct val="100000"/>
              </a:lnSpc>
              <a:spcBef>
                <a:spcPts val="0"/>
              </a:spcBef>
              <a:spcAft>
                <a:spcPts val="0"/>
              </a:spcAft>
              <a:buNone/>
            </a:pPr>
            <a:r>
              <a:rPr lang="en-US" sz="3600" spc="-5" dirty="0"/>
              <a:t>MACHINE LEARNING is an application of Artificial intelligence in which machine can automatically</a:t>
            </a:r>
          </a:p>
          <a:p>
            <a:pPr marL="457200" marR="44450" lvl="0" indent="0" algn="just" rtl="0">
              <a:lnSpc>
                <a:spcPct val="100000"/>
              </a:lnSpc>
              <a:spcBef>
                <a:spcPts val="0"/>
              </a:spcBef>
              <a:spcAft>
                <a:spcPts val="0"/>
              </a:spcAft>
              <a:buNone/>
            </a:pPr>
            <a:r>
              <a:rPr lang="en-US" sz="3600" spc="-5" dirty="0"/>
              <a:t>learn on its own and improve from experience without being explicitly programmed.ML gives computer that</a:t>
            </a:r>
          </a:p>
          <a:p>
            <a:pPr marL="457200" marR="44450" lvl="0" indent="0" algn="just" rtl="0">
              <a:lnSpc>
                <a:spcPct val="100000"/>
              </a:lnSpc>
              <a:spcBef>
                <a:spcPts val="0"/>
              </a:spcBef>
              <a:spcAft>
                <a:spcPts val="0"/>
              </a:spcAft>
              <a:buNone/>
            </a:pPr>
            <a:r>
              <a:rPr lang="en-US" sz="3600" spc="-5" dirty="0"/>
              <a:t>which makes it more similar to humans: The ability to </a:t>
            </a:r>
            <a:r>
              <a:rPr lang="en-US" sz="3600" spc="-5" dirty="0" err="1"/>
              <a:t>learn.Machine</a:t>
            </a:r>
            <a:r>
              <a:rPr lang="en-US" sz="3600" spc="-5" dirty="0"/>
              <a:t> learning is a subset of Al that focuses</a:t>
            </a:r>
          </a:p>
          <a:p>
            <a:pPr marL="457200" marR="44450" lvl="0" indent="0" algn="just" rtl="0">
              <a:lnSpc>
                <a:spcPct val="100000"/>
              </a:lnSpc>
              <a:spcBef>
                <a:spcPts val="0"/>
              </a:spcBef>
              <a:spcAft>
                <a:spcPts val="0"/>
              </a:spcAft>
              <a:buNone/>
            </a:pPr>
            <a:r>
              <a:rPr lang="en-US" sz="3600" spc="-5" dirty="0"/>
              <a:t>on a narrow range of activities</a:t>
            </a:r>
            <a:r>
              <a:rPr lang="en-US" sz="3200" spc="-5" dirty="0"/>
              <a:t>.</a:t>
            </a:r>
            <a:endParaRPr lang="en-IN" sz="3200" spc="-5"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91B55A8-3655-3C0A-0457-746DBFFF34CF}"/>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691B55A8-3655-3C0A-0457-746DBFFF34CF}"/>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2A90F822-87C7-60D6-776C-6BEF72BFAF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2FE60BCF-30AC-9E34-A3DA-ADF5D9AB1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7C91EBA2-FF68-E7F3-DCE8-9654DB002342}"/>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37357A39-C188-A039-4950-459420F859B3}"/>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8" name="Title 7">
            <a:extLst>
              <a:ext uri="{FF2B5EF4-FFF2-40B4-BE49-F238E27FC236}">
                <a16:creationId xmlns:a16="http://schemas.microsoft.com/office/drawing/2014/main" id="{7A051E62-5B36-44A8-B76A-22005E7CFE41}"/>
              </a:ext>
            </a:extLst>
          </p:cNvPr>
          <p:cNvSpPr>
            <a:spLocks noGrp="1"/>
          </p:cNvSpPr>
          <p:nvPr>
            <p:ph type="title"/>
          </p:nvPr>
        </p:nvSpPr>
        <p:spPr/>
        <p:txBody>
          <a:bodyPr/>
          <a:lstStyle/>
          <a:p>
            <a:r>
              <a:rPr lang="en-IN" dirty="0"/>
              <a:t>                                 Introduction</a:t>
            </a:r>
          </a:p>
        </p:txBody>
      </p:sp>
    </p:spTree>
    <p:extLst>
      <p:ext uri="{BB962C8B-B14F-4D97-AF65-F5344CB8AC3E}">
        <p14:creationId xmlns:p14="http://schemas.microsoft.com/office/powerpoint/2010/main" val="73821574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CF855-B32A-DC04-414D-7F7FF5360E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BEFDD-3A6F-7449-071D-C0A3D976F237}"/>
              </a:ext>
            </a:extLst>
          </p:cNvPr>
          <p:cNvSpPr>
            <a:spLocks noGrp="1"/>
          </p:cNvSpPr>
          <p:nvPr>
            <p:ph idx="1"/>
          </p:nvPr>
        </p:nvSpPr>
        <p:spPr>
          <a:xfrm>
            <a:off x="100414" y="1081623"/>
            <a:ext cx="11779135" cy="5383571"/>
          </a:xfrm>
        </p:spPr>
        <p:txBody>
          <a:bodyPr>
            <a:noAutofit/>
          </a:bodyPr>
          <a:lstStyle/>
          <a:p>
            <a:pPr marL="457200" marR="44450" lvl="0" indent="0" algn="just" rtl="0">
              <a:lnSpc>
                <a:spcPct val="100000"/>
              </a:lnSpc>
              <a:spcBef>
                <a:spcPts val="0"/>
              </a:spcBef>
              <a:spcAft>
                <a:spcPts val="0"/>
              </a:spcAft>
              <a:buNone/>
            </a:pPr>
            <a:r>
              <a:rPr lang="en-US" sz="3200" spc="-5" dirty="0"/>
              <a:t>Brief introduction on AI-ml and its types</a:t>
            </a:r>
          </a:p>
          <a:p>
            <a:pPr marL="457200" marR="44450" lvl="0" indent="0" algn="just" rtl="0">
              <a:lnSpc>
                <a:spcPct val="100000"/>
              </a:lnSpc>
              <a:spcBef>
                <a:spcPts val="0"/>
              </a:spcBef>
              <a:spcAft>
                <a:spcPts val="0"/>
              </a:spcAft>
              <a:buNone/>
            </a:pPr>
            <a:r>
              <a:rPr lang="en-US" sz="3200" spc="-5" dirty="0"/>
              <a:t>Introduction to Neural Networks</a:t>
            </a:r>
          </a:p>
          <a:p>
            <a:pPr marL="457200" marR="44450" lvl="0" indent="0" algn="just" rtl="0">
              <a:lnSpc>
                <a:spcPct val="100000"/>
              </a:lnSpc>
              <a:spcBef>
                <a:spcPts val="0"/>
              </a:spcBef>
              <a:spcAft>
                <a:spcPts val="0"/>
              </a:spcAft>
              <a:buNone/>
            </a:pPr>
            <a:r>
              <a:rPr lang="en-US" sz="3200" spc="-5" dirty="0"/>
              <a:t>Performing object detection</a:t>
            </a:r>
          </a:p>
          <a:p>
            <a:pPr marL="457200" marR="44450" lvl="0" indent="0" algn="just" rtl="0">
              <a:lnSpc>
                <a:spcPct val="100000"/>
              </a:lnSpc>
              <a:spcBef>
                <a:spcPts val="0"/>
              </a:spcBef>
              <a:spcAft>
                <a:spcPts val="0"/>
              </a:spcAft>
              <a:buNone/>
            </a:pPr>
            <a:r>
              <a:rPr lang="en-US" sz="3200" spc="-5" dirty="0"/>
              <a:t>Introduction to product image search</a:t>
            </a:r>
          </a:p>
          <a:p>
            <a:pPr marL="457200" marR="44450" lvl="0" indent="0" algn="just" rtl="0">
              <a:lnSpc>
                <a:spcPct val="100000"/>
              </a:lnSpc>
              <a:spcBef>
                <a:spcPts val="0"/>
              </a:spcBef>
              <a:spcAft>
                <a:spcPts val="0"/>
              </a:spcAft>
              <a:buNone/>
            </a:pPr>
            <a:r>
              <a:rPr lang="en-US" sz="3200" spc="-5" dirty="0"/>
              <a:t>Image Classification</a:t>
            </a:r>
          </a:p>
          <a:p>
            <a:pPr marL="457200" marR="44450" lvl="0" indent="0" algn="just" rtl="0">
              <a:lnSpc>
                <a:spcPct val="100000"/>
              </a:lnSpc>
              <a:spcBef>
                <a:spcPts val="0"/>
              </a:spcBef>
              <a:spcAft>
                <a:spcPts val="0"/>
              </a:spcAft>
              <a:buNone/>
            </a:pPr>
            <a:r>
              <a:rPr lang="en-US" sz="3200" spc="-5" dirty="0"/>
              <a:t>Use cases</a:t>
            </a:r>
            <a:endParaRPr lang="en-IN" sz="3200" spc="-5"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FDE64D4-8D5C-766C-0C5E-8541CE685887}"/>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CFDE64D4-8D5C-766C-0C5E-8541CE685887}"/>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775B7554-AA51-F4F3-322C-44CBB8EE8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AC815E52-FF07-3249-EDB5-4A7F54BDF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797FD9BD-52A9-40E6-B633-06E5E94BDECF}"/>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AAC814B0-B747-E608-EE0D-9684A3C026A2}"/>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8" name="Title 7">
            <a:extLst>
              <a:ext uri="{FF2B5EF4-FFF2-40B4-BE49-F238E27FC236}">
                <a16:creationId xmlns:a16="http://schemas.microsoft.com/office/drawing/2014/main" id="{6AF44F6D-1CF5-964D-0CFB-4FA2CB9BF6B5}"/>
              </a:ext>
            </a:extLst>
          </p:cNvPr>
          <p:cNvSpPr>
            <a:spLocks noGrp="1"/>
          </p:cNvSpPr>
          <p:nvPr>
            <p:ph type="title"/>
          </p:nvPr>
        </p:nvSpPr>
        <p:spPr/>
        <p:txBody>
          <a:bodyPr/>
          <a:lstStyle/>
          <a:p>
            <a:r>
              <a:rPr lang="en-IN" dirty="0"/>
              <a:t>                                  Modules</a:t>
            </a:r>
          </a:p>
        </p:txBody>
      </p:sp>
      <p:sp>
        <p:nvSpPr>
          <p:cNvPr id="7" name="Arrow: Right 6">
            <a:extLst>
              <a:ext uri="{FF2B5EF4-FFF2-40B4-BE49-F238E27FC236}">
                <a16:creationId xmlns:a16="http://schemas.microsoft.com/office/drawing/2014/main" id="{6AF72627-ABD5-B9BE-FB0E-72211741A2B0}"/>
              </a:ext>
            </a:extLst>
          </p:cNvPr>
          <p:cNvSpPr/>
          <p:nvPr/>
        </p:nvSpPr>
        <p:spPr>
          <a:xfrm>
            <a:off x="247135" y="1257853"/>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F843C0FF-9801-4853-EA11-E3EF9911CE73}"/>
              </a:ext>
            </a:extLst>
          </p:cNvPr>
          <p:cNvSpPr/>
          <p:nvPr/>
        </p:nvSpPr>
        <p:spPr>
          <a:xfrm>
            <a:off x="247134" y="2231570"/>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758915FF-5869-D660-2F20-FD7B8797FFFB}"/>
              </a:ext>
            </a:extLst>
          </p:cNvPr>
          <p:cNvSpPr/>
          <p:nvPr/>
        </p:nvSpPr>
        <p:spPr>
          <a:xfrm>
            <a:off x="247134" y="1781525"/>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A8F296CA-EE4C-E6BA-200C-77A9822E4001}"/>
              </a:ext>
            </a:extLst>
          </p:cNvPr>
          <p:cNvSpPr/>
          <p:nvPr/>
        </p:nvSpPr>
        <p:spPr>
          <a:xfrm>
            <a:off x="247133" y="2736800"/>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F9DAB36E-9BE0-012A-8A58-CF1FC9C7E201}"/>
              </a:ext>
            </a:extLst>
          </p:cNvPr>
          <p:cNvSpPr/>
          <p:nvPr/>
        </p:nvSpPr>
        <p:spPr>
          <a:xfrm>
            <a:off x="247132" y="3195082"/>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89D5CA5-AC38-0F42-616E-179524D453B7}"/>
              </a:ext>
            </a:extLst>
          </p:cNvPr>
          <p:cNvSpPr/>
          <p:nvPr/>
        </p:nvSpPr>
        <p:spPr>
          <a:xfrm>
            <a:off x="243012" y="3692075"/>
            <a:ext cx="387179" cy="2553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583886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DAAE46-77AD-4EB3-27ED-74CC931FED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57D25-A234-E4D9-CB35-89198F4F722D}"/>
              </a:ext>
            </a:extLst>
          </p:cNvPr>
          <p:cNvSpPr>
            <a:spLocks noGrp="1"/>
          </p:cNvSpPr>
          <p:nvPr>
            <p:ph idx="1"/>
          </p:nvPr>
        </p:nvSpPr>
        <p:spPr>
          <a:xfrm>
            <a:off x="100414" y="1081623"/>
            <a:ext cx="11779135" cy="5383571"/>
          </a:xfrm>
        </p:spPr>
        <p:txBody>
          <a:bodyPr>
            <a:noAutofit/>
          </a:bodyPr>
          <a:lstStyle/>
          <a:p>
            <a:pPr marL="457200" marR="44450" lvl="0" indent="0" algn="just" rtl="0">
              <a:lnSpc>
                <a:spcPct val="100000"/>
              </a:lnSpc>
              <a:spcBef>
                <a:spcPts val="0"/>
              </a:spcBef>
              <a:spcAft>
                <a:spcPts val="0"/>
              </a:spcAft>
              <a:buNone/>
            </a:pPr>
            <a:r>
              <a:rPr lang="en-US" sz="2400" b="1" spc="-5" dirty="0"/>
              <a:t>Type 1:</a:t>
            </a:r>
          </a:p>
          <a:p>
            <a:pPr marL="457200" marR="44450" lvl="0" indent="0" algn="just" rtl="0">
              <a:lnSpc>
                <a:spcPct val="100000"/>
              </a:lnSpc>
              <a:spcBef>
                <a:spcPts val="0"/>
              </a:spcBef>
              <a:spcAft>
                <a:spcPts val="0"/>
              </a:spcAft>
              <a:buNone/>
            </a:pPr>
            <a:r>
              <a:rPr lang="en-US" sz="2000" b="1" spc="-5" dirty="0"/>
              <a:t>Narrow AI</a:t>
            </a:r>
            <a:r>
              <a:rPr lang="en-US" sz="2000" spc="-5" dirty="0"/>
              <a:t>: AI designed to complete very specific actions; unable to</a:t>
            </a:r>
          </a:p>
          <a:p>
            <a:pPr marL="457200" marR="44450" lvl="0" indent="0" algn="just" rtl="0">
              <a:lnSpc>
                <a:spcPct val="100000"/>
              </a:lnSpc>
              <a:spcBef>
                <a:spcPts val="0"/>
              </a:spcBef>
              <a:spcAft>
                <a:spcPts val="0"/>
              </a:spcAft>
              <a:buNone/>
            </a:pPr>
            <a:r>
              <a:rPr lang="en-US" sz="2000" spc="-5" dirty="0"/>
              <a:t>independently learn.</a:t>
            </a:r>
          </a:p>
          <a:p>
            <a:pPr marL="457200" marR="44450" lvl="0" indent="0" algn="just" rtl="0">
              <a:lnSpc>
                <a:spcPct val="100000"/>
              </a:lnSpc>
              <a:spcBef>
                <a:spcPts val="0"/>
              </a:spcBef>
              <a:spcAft>
                <a:spcPts val="0"/>
              </a:spcAft>
              <a:buNone/>
            </a:pPr>
            <a:r>
              <a:rPr lang="en-US" sz="2000" b="1" spc="-5" dirty="0"/>
              <a:t>Artificial General Intelligence: </a:t>
            </a:r>
            <a:r>
              <a:rPr lang="en-US" sz="2000" spc="-5" dirty="0"/>
              <a:t>AI designed to learn, think and</a:t>
            </a:r>
          </a:p>
          <a:p>
            <a:pPr marL="457200" marR="44450" lvl="0" indent="0" algn="just" rtl="0">
              <a:lnSpc>
                <a:spcPct val="100000"/>
              </a:lnSpc>
              <a:spcBef>
                <a:spcPts val="0"/>
              </a:spcBef>
              <a:spcAft>
                <a:spcPts val="0"/>
              </a:spcAft>
              <a:buNone/>
            </a:pPr>
            <a:r>
              <a:rPr lang="en-US" sz="2000" spc="-5" dirty="0"/>
              <a:t>perform at similar levels to humans.</a:t>
            </a:r>
          </a:p>
          <a:p>
            <a:pPr marL="457200" marR="44450" lvl="0" indent="0" algn="just" rtl="0">
              <a:lnSpc>
                <a:spcPct val="100000"/>
              </a:lnSpc>
              <a:spcBef>
                <a:spcPts val="0"/>
              </a:spcBef>
              <a:spcAft>
                <a:spcPts val="0"/>
              </a:spcAft>
              <a:buNone/>
            </a:pPr>
            <a:r>
              <a:rPr lang="en-US" sz="2000" b="1" spc="-5" dirty="0"/>
              <a:t>Artificial Superintelligence</a:t>
            </a:r>
            <a:r>
              <a:rPr lang="en-US" sz="2000" spc="-5" dirty="0"/>
              <a:t>: AI able to surpass the knowledge and</a:t>
            </a:r>
          </a:p>
          <a:p>
            <a:pPr marL="457200" marR="44450" lvl="0" indent="0" algn="just" rtl="0">
              <a:lnSpc>
                <a:spcPct val="100000"/>
              </a:lnSpc>
              <a:spcBef>
                <a:spcPts val="0"/>
              </a:spcBef>
              <a:spcAft>
                <a:spcPts val="0"/>
              </a:spcAft>
              <a:buNone/>
            </a:pPr>
            <a:r>
              <a:rPr lang="en-US" sz="2000" spc="-5" dirty="0"/>
              <a:t>capabilities of humans.</a:t>
            </a:r>
          </a:p>
          <a:p>
            <a:pPr marL="457200" marR="44450" lvl="0" indent="0" algn="just" rtl="0">
              <a:lnSpc>
                <a:spcPct val="100000"/>
              </a:lnSpc>
              <a:spcBef>
                <a:spcPts val="0"/>
              </a:spcBef>
              <a:spcAft>
                <a:spcPts val="0"/>
              </a:spcAft>
              <a:buNone/>
            </a:pPr>
            <a:r>
              <a:rPr lang="en-US" sz="2400" b="1" spc="-5" dirty="0"/>
              <a:t>Type 2:</a:t>
            </a:r>
          </a:p>
          <a:p>
            <a:pPr marL="457200" marR="44450" lvl="0" indent="0" algn="just" rtl="0">
              <a:lnSpc>
                <a:spcPct val="100000"/>
              </a:lnSpc>
              <a:spcBef>
                <a:spcPts val="0"/>
              </a:spcBef>
              <a:spcAft>
                <a:spcPts val="0"/>
              </a:spcAft>
              <a:buNone/>
            </a:pPr>
            <a:r>
              <a:rPr lang="en-US" sz="2000" b="1" spc="-5" dirty="0"/>
              <a:t>Reactive Machine AI</a:t>
            </a:r>
            <a:r>
              <a:rPr lang="en-US" sz="2000" spc="-5" dirty="0"/>
              <a:t>: AI capable of responding to external stimuli in</a:t>
            </a:r>
          </a:p>
          <a:p>
            <a:pPr marL="457200" marR="44450" lvl="0" indent="0" algn="just" rtl="0">
              <a:lnSpc>
                <a:spcPct val="100000"/>
              </a:lnSpc>
              <a:spcBef>
                <a:spcPts val="0"/>
              </a:spcBef>
              <a:spcAft>
                <a:spcPts val="0"/>
              </a:spcAft>
              <a:buNone/>
            </a:pPr>
            <a:r>
              <a:rPr lang="en-US" sz="2000" spc="-5" dirty="0"/>
              <a:t>real time; unable to build memory or store information for future.</a:t>
            </a:r>
          </a:p>
          <a:p>
            <a:pPr marL="457200" marR="44450" lvl="0" indent="0" algn="just" rtl="0">
              <a:lnSpc>
                <a:spcPct val="100000"/>
              </a:lnSpc>
              <a:spcBef>
                <a:spcPts val="0"/>
              </a:spcBef>
              <a:spcAft>
                <a:spcPts val="0"/>
              </a:spcAft>
              <a:buNone/>
            </a:pPr>
            <a:r>
              <a:rPr lang="en-US" sz="2000" b="1" spc="-5" dirty="0"/>
              <a:t>Limited Memory AI</a:t>
            </a:r>
            <a:r>
              <a:rPr lang="en-US" sz="2000" spc="-5" dirty="0"/>
              <a:t>: AI that can store knowledge and use it to learn</a:t>
            </a:r>
          </a:p>
          <a:p>
            <a:pPr marL="457200" marR="44450" lvl="0" indent="0" algn="just" rtl="0">
              <a:lnSpc>
                <a:spcPct val="100000"/>
              </a:lnSpc>
              <a:spcBef>
                <a:spcPts val="0"/>
              </a:spcBef>
              <a:spcAft>
                <a:spcPts val="0"/>
              </a:spcAft>
              <a:buNone/>
            </a:pPr>
            <a:r>
              <a:rPr lang="en-US" sz="2000" spc="-5" dirty="0"/>
              <a:t>and train for future tasks.</a:t>
            </a:r>
            <a:endParaRPr lang="en-US" spc="-5" dirty="0"/>
          </a:p>
          <a:p>
            <a:pPr marL="457200" marR="44450" lvl="0" indent="0" algn="just" rtl="0">
              <a:lnSpc>
                <a:spcPct val="100000"/>
              </a:lnSpc>
              <a:spcBef>
                <a:spcPts val="0"/>
              </a:spcBef>
              <a:spcAft>
                <a:spcPts val="0"/>
              </a:spcAft>
              <a:buNone/>
            </a:pPr>
            <a:r>
              <a:rPr lang="en-US" sz="2000" b="1" spc="-5" dirty="0"/>
              <a:t>Theory of Mind AI: </a:t>
            </a:r>
            <a:r>
              <a:rPr lang="en-US" sz="2000" spc="-5" dirty="0"/>
              <a:t>AI that can sense and respond to human emotions,</a:t>
            </a:r>
          </a:p>
          <a:p>
            <a:pPr marL="457200" marR="44450" lvl="0" indent="0" algn="just" rtl="0">
              <a:lnSpc>
                <a:spcPct val="100000"/>
              </a:lnSpc>
              <a:spcBef>
                <a:spcPts val="0"/>
              </a:spcBef>
              <a:spcAft>
                <a:spcPts val="0"/>
              </a:spcAft>
              <a:buNone/>
            </a:pPr>
            <a:r>
              <a:rPr lang="en-US" sz="2000" spc="-5" dirty="0"/>
              <a:t>plus perform the tasks of limited memory machines.</a:t>
            </a:r>
          </a:p>
          <a:p>
            <a:pPr marL="457200" marR="44450" lvl="0" indent="0" algn="just" rtl="0">
              <a:lnSpc>
                <a:spcPct val="100000"/>
              </a:lnSpc>
              <a:spcBef>
                <a:spcPts val="0"/>
              </a:spcBef>
              <a:spcAft>
                <a:spcPts val="0"/>
              </a:spcAft>
              <a:buNone/>
            </a:pPr>
            <a:r>
              <a:rPr lang="en-US" sz="2000" b="1" spc="-5" dirty="0"/>
              <a:t>Self-Aware AI: </a:t>
            </a:r>
            <a:r>
              <a:rPr lang="en-US" sz="2000" spc="-5" dirty="0"/>
              <a:t>AI that can recognize others’ emotions, plus has sense</a:t>
            </a:r>
          </a:p>
          <a:p>
            <a:pPr marL="457200" marR="44450" lvl="0" indent="0" algn="just" rtl="0">
              <a:lnSpc>
                <a:spcPct val="100000"/>
              </a:lnSpc>
              <a:spcBef>
                <a:spcPts val="0"/>
              </a:spcBef>
              <a:spcAft>
                <a:spcPts val="0"/>
              </a:spcAft>
              <a:buNone/>
            </a:pPr>
            <a:r>
              <a:rPr lang="en-US" sz="2000" spc="-5" dirty="0"/>
              <a:t>of self and human-level intelligence; the final stage of AI</a:t>
            </a:r>
            <a:r>
              <a:rPr lang="en-US" sz="1800" spc="-5" dirty="0"/>
              <a:t>.</a:t>
            </a:r>
            <a:endParaRPr lang="en-IN" sz="1800" spc="-5"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E14E68E-8BE3-FBA7-EB51-2CB81FB5573B}"/>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CE14E68E-8BE3-FBA7-EB51-2CB81FB5573B}"/>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F00C114A-A847-6AA7-1E80-0AE8A3094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C8C8E588-3F42-0934-109C-AED63A7BD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82E51B5E-A3A9-61A0-8FCF-2DD25AB7276B}"/>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6EF8A11C-7D41-FC82-2980-965C958FD3FD}"/>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8" name="Title 7">
            <a:extLst>
              <a:ext uri="{FF2B5EF4-FFF2-40B4-BE49-F238E27FC236}">
                <a16:creationId xmlns:a16="http://schemas.microsoft.com/office/drawing/2014/main" id="{6F237DBF-566D-41D5-0ECA-EF9E8EE51CA1}"/>
              </a:ext>
            </a:extLst>
          </p:cNvPr>
          <p:cNvSpPr>
            <a:spLocks noGrp="1"/>
          </p:cNvSpPr>
          <p:nvPr>
            <p:ph type="title"/>
          </p:nvPr>
        </p:nvSpPr>
        <p:spPr/>
        <p:txBody>
          <a:bodyPr/>
          <a:lstStyle/>
          <a:p>
            <a:r>
              <a:rPr lang="en-US" sz="4400" spc="-5" dirty="0"/>
              <a:t>                              AI and it’s types</a:t>
            </a:r>
            <a:endParaRPr lang="en-IN" dirty="0"/>
          </a:p>
        </p:txBody>
      </p:sp>
    </p:spTree>
    <p:extLst>
      <p:ext uri="{BB962C8B-B14F-4D97-AF65-F5344CB8AC3E}">
        <p14:creationId xmlns:p14="http://schemas.microsoft.com/office/powerpoint/2010/main" val="265868043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C5740B-3B14-605F-73AB-BFD288D25B34}"/>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935D704-57F2-1C5F-5DED-580FB2D26C8E}"/>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1935D704-57F2-1C5F-5DED-580FB2D26C8E}"/>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84C737BF-7215-1F02-3865-BAF970AC40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10EB22E5-1B51-B615-5155-7032566B8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A5A33528-593A-BD6D-B259-56D80397610F}"/>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506450F2-79C7-36CF-0109-5BC950488C3B}"/>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8" name="Title 7">
            <a:extLst>
              <a:ext uri="{FF2B5EF4-FFF2-40B4-BE49-F238E27FC236}">
                <a16:creationId xmlns:a16="http://schemas.microsoft.com/office/drawing/2014/main" id="{34A7A9F2-C316-1A34-565B-8BF0574A29F1}"/>
              </a:ext>
            </a:extLst>
          </p:cNvPr>
          <p:cNvSpPr>
            <a:spLocks noGrp="1"/>
          </p:cNvSpPr>
          <p:nvPr>
            <p:ph type="title"/>
          </p:nvPr>
        </p:nvSpPr>
        <p:spPr/>
        <p:txBody>
          <a:bodyPr/>
          <a:lstStyle/>
          <a:p>
            <a:r>
              <a:rPr lang="en-US" sz="4400" spc="-5" dirty="0"/>
              <a:t>                              </a:t>
            </a:r>
            <a:r>
              <a:rPr lang="en-US" spc="-5" dirty="0"/>
              <a:t>ML and it’s types</a:t>
            </a:r>
            <a:endParaRPr lang="en-IN" dirty="0"/>
          </a:p>
        </p:txBody>
      </p:sp>
      <p:sp>
        <p:nvSpPr>
          <p:cNvPr id="9" name="AutoShape 4" descr="Types of Machine Learning - Javatpoint">
            <a:extLst>
              <a:ext uri="{FF2B5EF4-FFF2-40B4-BE49-F238E27FC236}">
                <a16:creationId xmlns:a16="http://schemas.microsoft.com/office/drawing/2014/main" id="{C99BFFD9-DE87-1894-5CEA-7B023A70A4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Content Placeholder 10">
            <a:extLst>
              <a:ext uri="{FF2B5EF4-FFF2-40B4-BE49-F238E27FC236}">
                <a16:creationId xmlns:a16="http://schemas.microsoft.com/office/drawing/2014/main" id="{336F8FF4-1D4D-D7D9-B997-2F64EBB12442}"/>
              </a:ext>
            </a:extLst>
          </p:cNvPr>
          <p:cNvPicPr>
            <a:picLocks noGrp="1" noChangeAspect="1"/>
          </p:cNvPicPr>
          <p:nvPr>
            <p:ph idx="1"/>
          </p:nvPr>
        </p:nvPicPr>
        <p:blipFill>
          <a:blip r:embed="rId7"/>
          <a:stretch>
            <a:fillRect/>
          </a:stretch>
        </p:blipFill>
        <p:spPr>
          <a:xfrm>
            <a:off x="288324" y="1027830"/>
            <a:ext cx="11730681" cy="4958275"/>
          </a:xfrm>
          <a:prstGeom prst="rect">
            <a:avLst/>
          </a:prstGeom>
        </p:spPr>
      </p:pic>
    </p:spTree>
    <p:extLst>
      <p:ext uri="{BB962C8B-B14F-4D97-AF65-F5344CB8AC3E}">
        <p14:creationId xmlns:p14="http://schemas.microsoft.com/office/powerpoint/2010/main" val="293022135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075FAC-3ABE-C48E-742C-34FE6B0C1B65}"/>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BBBA2B4-9D2D-D2A4-73F3-4E84E50D4F35}"/>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BBBBA2B4-9D2D-D2A4-73F3-4E84E50D4F35}"/>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730D3DA8-8EF8-CABD-F84E-48819E5068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5D80072F-24C9-0132-2A23-2BF8C74D7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236E21BC-2C57-0116-6BF3-D30159ED0CA7}"/>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E26FB36D-4598-070E-C0C6-4532F11E06DA}"/>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126DA00F-8C75-C8B5-CF5A-D98EF13332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Content Placeholder 6">
            <a:extLst>
              <a:ext uri="{FF2B5EF4-FFF2-40B4-BE49-F238E27FC236}">
                <a16:creationId xmlns:a16="http://schemas.microsoft.com/office/drawing/2014/main" id="{F96BB519-FFC3-908C-C07A-3104415E9D07}"/>
              </a:ext>
            </a:extLst>
          </p:cNvPr>
          <p:cNvPicPr>
            <a:picLocks noGrp="1" noChangeAspect="1"/>
          </p:cNvPicPr>
          <p:nvPr>
            <p:ph idx="1"/>
          </p:nvPr>
        </p:nvPicPr>
        <p:blipFill>
          <a:blip r:embed="rId7"/>
          <a:stretch>
            <a:fillRect/>
          </a:stretch>
        </p:blipFill>
        <p:spPr>
          <a:xfrm>
            <a:off x="380184" y="1222841"/>
            <a:ext cx="4191816" cy="4090563"/>
          </a:xfrm>
          <a:prstGeom prst="rect">
            <a:avLst/>
          </a:prstGeom>
        </p:spPr>
      </p:pic>
      <p:pic>
        <p:nvPicPr>
          <p:cNvPr id="10" name="Picture 9">
            <a:extLst>
              <a:ext uri="{FF2B5EF4-FFF2-40B4-BE49-F238E27FC236}">
                <a16:creationId xmlns:a16="http://schemas.microsoft.com/office/drawing/2014/main" id="{D76413B6-4C58-78BC-715F-FE153B90D059}"/>
              </a:ext>
            </a:extLst>
          </p:cNvPr>
          <p:cNvPicPr>
            <a:picLocks noChangeAspect="1"/>
          </p:cNvPicPr>
          <p:nvPr/>
        </p:nvPicPr>
        <p:blipFill>
          <a:blip r:embed="rId8"/>
          <a:stretch>
            <a:fillRect/>
          </a:stretch>
        </p:blipFill>
        <p:spPr>
          <a:xfrm>
            <a:off x="4823671" y="947651"/>
            <a:ext cx="7192414" cy="2328949"/>
          </a:xfrm>
          <a:prstGeom prst="rect">
            <a:avLst/>
          </a:prstGeom>
        </p:spPr>
      </p:pic>
      <p:sp>
        <p:nvSpPr>
          <p:cNvPr id="16" name="Arrow: Down 15">
            <a:extLst>
              <a:ext uri="{FF2B5EF4-FFF2-40B4-BE49-F238E27FC236}">
                <a16:creationId xmlns:a16="http://schemas.microsoft.com/office/drawing/2014/main" id="{ADF3A104-78CA-A223-40DD-017336BB338D}"/>
              </a:ext>
            </a:extLst>
          </p:cNvPr>
          <p:cNvSpPr/>
          <p:nvPr/>
        </p:nvSpPr>
        <p:spPr>
          <a:xfrm>
            <a:off x="4339038" y="947650"/>
            <a:ext cx="158821" cy="567759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D77960C4-CE8D-B0CA-108A-682C2A17C386}"/>
              </a:ext>
            </a:extLst>
          </p:cNvPr>
          <p:cNvPicPr>
            <a:picLocks noChangeAspect="1"/>
          </p:cNvPicPr>
          <p:nvPr/>
        </p:nvPicPr>
        <p:blipFill>
          <a:blip r:embed="rId9"/>
          <a:stretch>
            <a:fillRect/>
          </a:stretch>
        </p:blipFill>
        <p:spPr>
          <a:xfrm>
            <a:off x="4823671" y="3429000"/>
            <a:ext cx="6618686" cy="3033582"/>
          </a:xfrm>
          <a:prstGeom prst="rect">
            <a:avLst/>
          </a:prstGeom>
        </p:spPr>
      </p:pic>
      <p:sp>
        <p:nvSpPr>
          <p:cNvPr id="19" name="Arrow: Right 18">
            <a:extLst>
              <a:ext uri="{FF2B5EF4-FFF2-40B4-BE49-F238E27FC236}">
                <a16:creationId xmlns:a16="http://schemas.microsoft.com/office/drawing/2014/main" id="{F88A0D5C-87FB-133B-4CA5-43EA83E13FEE}"/>
              </a:ext>
            </a:extLst>
          </p:cNvPr>
          <p:cNvSpPr/>
          <p:nvPr/>
        </p:nvSpPr>
        <p:spPr>
          <a:xfrm>
            <a:off x="4497859" y="3306085"/>
            <a:ext cx="7844037" cy="62948"/>
          </a:xfrm>
          <a:prstGeom prst="rightArrow">
            <a:avLst>
              <a:gd name="adj1" fmla="val 100000"/>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Title 19">
            <a:extLst>
              <a:ext uri="{FF2B5EF4-FFF2-40B4-BE49-F238E27FC236}">
                <a16:creationId xmlns:a16="http://schemas.microsoft.com/office/drawing/2014/main" id="{2D39E3D3-1972-349B-4C26-D60E322F1952}"/>
              </a:ext>
            </a:extLst>
          </p:cNvPr>
          <p:cNvSpPr>
            <a:spLocks noGrp="1"/>
          </p:cNvSpPr>
          <p:nvPr>
            <p:ph type="title"/>
          </p:nvPr>
        </p:nvSpPr>
        <p:spPr/>
        <p:txBody>
          <a:bodyPr/>
          <a:lstStyle/>
          <a:p>
            <a:r>
              <a:rPr lang="en-IN" dirty="0"/>
              <a:t>                Introduction to Neural Networks</a:t>
            </a:r>
          </a:p>
        </p:txBody>
      </p:sp>
    </p:spTree>
    <p:extLst>
      <p:ext uri="{BB962C8B-B14F-4D97-AF65-F5344CB8AC3E}">
        <p14:creationId xmlns:p14="http://schemas.microsoft.com/office/powerpoint/2010/main" val="122779490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EE08A0-DA48-DE72-C3C2-2F9457E906EE}"/>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1DF7ADF-5D36-CA4A-11F0-F921ABC002F4}"/>
                  </a:ext>
                </a:extLst>
              </p14:cNvPr>
              <p14:cNvContentPartPr/>
              <p14:nvPr/>
            </p14:nvContentPartPr>
            <p14:xfrm>
              <a:off x="5989982" y="130163"/>
              <a:ext cx="360" cy="360"/>
            </p14:xfrm>
          </p:contentPart>
        </mc:Choice>
        <mc:Fallback xmlns="">
          <p:pic>
            <p:nvPicPr>
              <p:cNvPr id="5" name="Ink 4">
                <a:extLst>
                  <a:ext uri="{FF2B5EF4-FFF2-40B4-BE49-F238E27FC236}">
                    <a16:creationId xmlns:a16="http://schemas.microsoft.com/office/drawing/2014/main" id="{31DF7ADF-5D36-CA4A-11F0-F921ABC002F4}"/>
                  </a:ext>
                </a:extLst>
              </p:cNvPr>
              <p:cNvPicPr/>
              <p:nvPr/>
            </p:nvPicPr>
            <p:blipFill>
              <a:blip r:embed="rId4"/>
              <a:stretch>
                <a:fillRect/>
              </a:stretch>
            </p:blipFill>
            <p:spPr>
              <a:xfrm>
                <a:off x="5980982" y="121163"/>
                <a:ext cx="18000" cy="18000"/>
              </a:xfrm>
              <a:prstGeom prst="rect">
                <a:avLst/>
              </a:prstGeom>
            </p:spPr>
          </p:pic>
        </mc:Fallback>
      </mc:AlternateContent>
      <p:pic>
        <p:nvPicPr>
          <p:cNvPr id="15" name="Picture 14" descr="A blue square with white lines&#10;&#10;Description automatically generated with medium confidence">
            <a:extLst>
              <a:ext uri="{FF2B5EF4-FFF2-40B4-BE49-F238E27FC236}">
                <a16:creationId xmlns:a16="http://schemas.microsoft.com/office/drawing/2014/main" id="{9036F781-0D8C-9395-3EE9-236B29F0BC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310117" y="-2"/>
            <a:ext cx="1785841" cy="232760"/>
          </a:xfrm>
          <a:prstGeom prst="rect">
            <a:avLst/>
          </a:prstGeom>
        </p:spPr>
      </p:pic>
      <p:pic>
        <p:nvPicPr>
          <p:cNvPr id="18" name="Picture 17" descr="A close up of a red surface&#10;&#10;Description automatically generated">
            <a:extLst>
              <a:ext uri="{FF2B5EF4-FFF2-40B4-BE49-F238E27FC236}">
                <a16:creationId xmlns:a16="http://schemas.microsoft.com/office/drawing/2014/main" id="{07E4522D-650F-FCD2-E902-E753C8A76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6641867"/>
            <a:ext cx="1518701" cy="216133"/>
          </a:xfrm>
          <a:prstGeom prst="rect">
            <a:avLst/>
          </a:prstGeom>
        </p:spPr>
      </p:pic>
      <p:sp>
        <p:nvSpPr>
          <p:cNvPr id="2" name="TextBox 1">
            <a:extLst>
              <a:ext uri="{FF2B5EF4-FFF2-40B4-BE49-F238E27FC236}">
                <a16:creationId xmlns:a16="http://schemas.microsoft.com/office/drawing/2014/main" id="{B355827B-9F83-28E0-A211-BC3CEBE583D2}"/>
              </a:ext>
            </a:extLst>
          </p:cNvPr>
          <p:cNvSpPr txBox="1"/>
          <p:nvPr/>
        </p:nvSpPr>
        <p:spPr>
          <a:xfrm>
            <a:off x="57867" y="6561688"/>
            <a:ext cx="1518701" cy="646331"/>
          </a:xfrm>
          <a:prstGeom prst="rect">
            <a:avLst/>
          </a:prstGeom>
          <a:noFill/>
        </p:spPr>
        <p:txBody>
          <a:bodyPr wrap="square" rtlCol="0">
            <a:spAutoFit/>
          </a:bodyPr>
          <a:lstStyle/>
          <a:p>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224G1A32B0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48B5464A-F456-B3C6-67B7-5846A3B97743}"/>
              </a:ext>
            </a:extLst>
          </p:cNvPr>
          <p:cNvSpPr txBox="1"/>
          <p:nvPr/>
        </p:nvSpPr>
        <p:spPr>
          <a:xfrm>
            <a:off x="4120179" y="-77443"/>
            <a:ext cx="5497158" cy="369332"/>
          </a:xfrm>
          <a:prstGeom prst="rect">
            <a:avLst/>
          </a:prstGeom>
          <a:noFill/>
        </p:spPr>
        <p:txBody>
          <a:bodyPr wrap="square" rtlCol="0">
            <a:spAutoFit/>
          </a:bodyPr>
          <a:lstStyle/>
          <a:p>
            <a:r>
              <a:rPr lang="en-US" b="1" i="1" dirty="0">
                <a:solidFill>
                  <a:schemeClr val="bg1"/>
                </a:solidFill>
                <a:latin typeface="Times New Roman" panose="02020603050405020304" pitchFamily="18" charset="0"/>
                <a:cs typeface="Times New Roman" panose="02020603050405020304" pitchFamily="18" charset="0"/>
              </a:rPr>
              <a:t>    Google AI-ML Virtual Internship </a:t>
            </a:r>
          </a:p>
        </p:txBody>
      </p:sp>
      <p:sp>
        <p:nvSpPr>
          <p:cNvPr id="9" name="AutoShape 4" descr="Types of Machine Learning - Javatpoint">
            <a:extLst>
              <a:ext uri="{FF2B5EF4-FFF2-40B4-BE49-F238E27FC236}">
                <a16:creationId xmlns:a16="http://schemas.microsoft.com/office/drawing/2014/main" id="{742CD3CF-4872-5A66-1435-CD1B34119C5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itle 9">
            <a:extLst>
              <a:ext uri="{FF2B5EF4-FFF2-40B4-BE49-F238E27FC236}">
                <a16:creationId xmlns:a16="http://schemas.microsoft.com/office/drawing/2014/main" id="{4D2E8216-D511-9797-41FA-84413E0B8438}"/>
              </a:ext>
            </a:extLst>
          </p:cNvPr>
          <p:cNvSpPr>
            <a:spLocks noGrp="1"/>
          </p:cNvSpPr>
          <p:nvPr>
            <p:ph type="title"/>
          </p:nvPr>
        </p:nvSpPr>
        <p:spPr/>
        <p:txBody>
          <a:bodyPr/>
          <a:lstStyle/>
          <a:p>
            <a:r>
              <a:rPr lang="en-IN" dirty="0"/>
              <a:t>                      Performing object detection</a:t>
            </a:r>
          </a:p>
        </p:txBody>
      </p:sp>
      <p:sp>
        <p:nvSpPr>
          <p:cNvPr id="7" name="Content Placeholder 6">
            <a:extLst>
              <a:ext uri="{FF2B5EF4-FFF2-40B4-BE49-F238E27FC236}">
                <a16:creationId xmlns:a16="http://schemas.microsoft.com/office/drawing/2014/main" id="{3A73AD73-056C-D8E9-E030-BA8DCEE09491}"/>
              </a:ext>
            </a:extLst>
          </p:cNvPr>
          <p:cNvSpPr>
            <a:spLocks noGrp="1"/>
          </p:cNvSpPr>
          <p:nvPr>
            <p:ph idx="1"/>
          </p:nvPr>
        </p:nvSpPr>
        <p:spPr/>
        <p:txBody>
          <a:bodyPr>
            <a:normAutofit/>
          </a:bodyPr>
          <a:lstStyle/>
          <a:p>
            <a:r>
              <a:rPr lang="en-US" dirty="0"/>
              <a:t>Object detection is a technology that falls under the broader domain of Computer Vision. It deals with identifying and tracking objects present in images and videos. Object detection has multiple applications such as face detection, vehicle detection, pedestrian counting, self-driving cars, security systems, etc.</a:t>
            </a:r>
          </a:p>
          <a:p>
            <a:r>
              <a:rPr lang="en-US" dirty="0"/>
              <a:t>Object detection, involves three main stages: the feature extraction stage, the classification stage and the detection or localization stage. In the literature the feature and classification stages are counted as one called the classification stage </a:t>
            </a:r>
            <a:endParaRPr lang="en-IN" dirty="0"/>
          </a:p>
        </p:txBody>
      </p:sp>
      <p:pic>
        <p:nvPicPr>
          <p:cNvPr id="8" name="Picture 7">
            <a:extLst>
              <a:ext uri="{FF2B5EF4-FFF2-40B4-BE49-F238E27FC236}">
                <a16:creationId xmlns:a16="http://schemas.microsoft.com/office/drawing/2014/main" id="{3456C588-677F-033A-9DE4-1B9651952011}"/>
              </a:ext>
            </a:extLst>
          </p:cNvPr>
          <p:cNvPicPr>
            <a:picLocks noChangeAspect="1"/>
          </p:cNvPicPr>
          <p:nvPr/>
        </p:nvPicPr>
        <p:blipFill>
          <a:blip r:embed="rId7"/>
          <a:stretch>
            <a:fillRect/>
          </a:stretch>
        </p:blipFill>
        <p:spPr>
          <a:xfrm>
            <a:off x="4143262" y="4400209"/>
            <a:ext cx="4664561" cy="2241658"/>
          </a:xfrm>
          <a:prstGeom prst="rect">
            <a:avLst/>
          </a:prstGeom>
        </p:spPr>
      </p:pic>
    </p:spTree>
    <p:extLst>
      <p:ext uri="{BB962C8B-B14F-4D97-AF65-F5344CB8AC3E}">
        <p14:creationId xmlns:p14="http://schemas.microsoft.com/office/powerpoint/2010/main" val="407783901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6038</TotalTime>
  <Words>1049</Words>
  <Application>Microsoft Office PowerPoint</Application>
  <PresentationFormat>Widescreen</PresentationFormat>
  <Paragraphs>133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Britannic Bold</vt:lpstr>
      <vt:lpstr>Calibri</vt:lpstr>
      <vt:lpstr>Courier New</vt:lpstr>
      <vt:lpstr>Montserrat</vt:lpstr>
      <vt:lpstr>Times New Roman</vt:lpstr>
      <vt:lpstr>Wingdings</vt:lpstr>
      <vt:lpstr>Custom Design</vt:lpstr>
      <vt:lpstr>PowerPoint Presentation</vt:lpstr>
      <vt:lpstr>                                   Contents</vt:lpstr>
      <vt:lpstr>                               Introduction</vt:lpstr>
      <vt:lpstr>                                 Introduction</vt:lpstr>
      <vt:lpstr>                                  Modules</vt:lpstr>
      <vt:lpstr>                              AI and it’s types</vt:lpstr>
      <vt:lpstr>                              ML and it’s types</vt:lpstr>
      <vt:lpstr>                Introduction to Neural Networks</vt:lpstr>
      <vt:lpstr>                      Performing object detection</vt:lpstr>
      <vt:lpstr>                    Introduction to product image</vt:lpstr>
      <vt:lpstr>                                 Continue…</vt:lpstr>
      <vt:lpstr>                           Image classification</vt:lpstr>
      <vt:lpstr>                    Image classification continue…</vt:lpstr>
      <vt:lpstr>                    Image classification continue…</vt:lpstr>
      <vt:lpstr>                             AI-ML use cases</vt:lpstr>
      <vt:lpstr>                                 Conclusion</vt:lpstr>
      <vt:lpstr>                                 Reference</vt:lpstr>
      <vt:lpstr>                           Internship certificate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varshu bujji</cp:lastModifiedBy>
  <cp:revision>161</cp:revision>
  <dcterms:created xsi:type="dcterms:W3CDTF">2019-06-11T05:35:51Z</dcterms:created>
  <dcterms:modified xsi:type="dcterms:W3CDTF">2024-10-30T06:32:20Z</dcterms:modified>
</cp:coreProperties>
</file>